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handoutMasterIdLst>
    <p:handoutMasterId r:id="rId37"/>
  </p:handoutMasterIdLst>
  <p:sldIdLst>
    <p:sldId id="256" r:id="rId2"/>
    <p:sldId id="305" r:id="rId3"/>
    <p:sldId id="271" r:id="rId4"/>
    <p:sldId id="293" r:id="rId5"/>
    <p:sldId id="278" r:id="rId6"/>
    <p:sldId id="306" r:id="rId7"/>
    <p:sldId id="300" r:id="rId8"/>
    <p:sldId id="315" r:id="rId9"/>
    <p:sldId id="316" r:id="rId10"/>
    <p:sldId id="318" r:id="rId11"/>
    <p:sldId id="317" r:id="rId12"/>
    <p:sldId id="273" r:id="rId13"/>
    <p:sldId id="299" r:id="rId14"/>
    <p:sldId id="297" r:id="rId15"/>
    <p:sldId id="277" r:id="rId16"/>
    <p:sldId id="320" r:id="rId17"/>
    <p:sldId id="261" r:id="rId18"/>
    <p:sldId id="281" r:id="rId19"/>
    <p:sldId id="307" r:id="rId20"/>
    <p:sldId id="308" r:id="rId21"/>
    <p:sldId id="309" r:id="rId22"/>
    <p:sldId id="319" r:id="rId23"/>
    <p:sldId id="264" r:id="rId24"/>
    <p:sldId id="311" r:id="rId25"/>
    <p:sldId id="269" r:id="rId26"/>
    <p:sldId id="310" r:id="rId27"/>
    <p:sldId id="284" r:id="rId28"/>
    <p:sldId id="312" r:id="rId29"/>
    <p:sldId id="292" r:id="rId30"/>
    <p:sldId id="313" r:id="rId31"/>
    <p:sldId id="314" r:id="rId32"/>
    <p:sldId id="304" r:id="rId33"/>
    <p:sldId id="321" r:id="rId34"/>
    <p:sldId id="28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72" y="5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B2CF9C-5BD9-6A48-A959-8B26621F5940}" type="datetimeFigureOut">
              <a:rPr lang="en-US" smtClean="0"/>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E9B97A-5D1B-D348-A76D-E7C1E927DFB2}" type="slidenum">
              <a:rPr lang="en-US" smtClean="0"/>
              <a:t>‹#›</a:t>
            </a:fld>
            <a:endParaRPr lang="en-US"/>
          </a:p>
        </p:txBody>
      </p:sp>
    </p:spTree>
    <p:extLst>
      <p:ext uri="{BB962C8B-B14F-4D97-AF65-F5344CB8AC3E}">
        <p14:creationId xmlns:p14="http://schemas.microsoft.com/office/powerpoint/2010/main" val="1701751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279D86E-31E7-DF40-AC64-A081A23D1986}" type="slidenum">
              <a:rPr lang="en-US"/>
              <a:pPr/>
              <a:t>‹#›</a:t>
            </a:fld>
            <a:endParaRPr lang="en-US"/>
          </a:p>
        </p:txBody>
      </p:sp>
    </p:spTree>
    <p:extLst>
      <p:ext uri="{BB962C8B-B14F-4D97-AF65-F5344CB8AC3E}">
        <p14:creationId xmlns:p14="http://schemas.microsoft.com/office/powerpoint/2010/main" val="3095117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Welcome to this session. </a:t>
            </a:r>
            <a:r>
              <a:rPr lang="en-US" dirty="0" smtClean="0">
                <a:latin typeface="Calibri" charset="0"/>
                <a:ea typeface="ＭＳ Ｐゴシック" charset="0"/>
                <a:cs typeface="ＭＳ Ｐゴシック" charset="0"/>
              </a:rPr>
              <a:t> I’m</a:t>
            </a:r>
            <a:r>
              <a:rPr lang="en-US" baseline="0" dirty="0" smtClean="0">
                <a:latin typeface="Calibri" charset="0"/>
                <a:ea typeface="ＭＳ Ｐゴシック" charset="0"/>
                <a:cs typeface="ＭＳ Ｐゴシック" charset="0"/>
              </a:rPr>
              <a:t> Susannah Bell and I’m currently a professional development coordinator at Berkeley High.  Until 2011</a:t>
            </a:r>
            <a:r>
              <a:rPr lang="en-US" dirty="0" smtClean="0">
                <a:latin typeface="Calibri" charset="0"/>
                <a:ea typeface="ＭＳ Ｐゴシック" charset="0"/>
                <a:cs typeface="ＭＳ Ｐゴシック" charset="0"/>
              </a:rPr>
              <a:t>, I taught English in</a:t>
            </a:r>
            <a:r>
              <a:rPr lang="en-US" baseline="0" dirty="0" smtClean="0">
                <a:latin typeface="Calibri" charset="0"/>
                <a:ea typeface="ＭＳ Ｐゴシック" charset="0"/>
                <a:cs typeface="ＭＳ Ｐゴシック" charset="0"/>
              </a:rPr>
              <a:t> a public service academy at Berkeley High School.  </a:t>
            </a:r>
            <a:r>
              <a:rPr lang="en-US" dirty="0" smtClean="0">
                <a:latin typeface="Calibri" charset="0"/>
                <a:ea typeface="ＭＳ Ｐゴシック" charset="0"/>
                <a:cs typeface="ＭＳ Ｐゴシック" charset="0"/>
              </a:rPr>
              <a:t> This is Amy Crawford,</a:t>
            </a:r>
            <a:r>
              <a:rPr lang="en-US" baseline="0" dirty="0" smtClean="0">
                <a:latin typeface="Calibri" charset="0"/>
                <a:ea typeface="ＭＳ Ｐゴシック" charset="0"/>
                <a:cs typeface="ＭＳ Ｐゴシック" charset="0"/>
              </a:rPr>
              <a:t> English teacher in Communication Arts and Sciences Academy at Berkeley High.  </a:t>
            </a:r>
            <a:r>
              <a:rPr lang="en-US" dirty="0" smtClean="0">
                <a:latin typeface="Calibri" charset="0"/>
                <a:ea typeface="ＭＳ Ｐゴシック" charset="0"/>
                <a:cs typeface="ＭＳ Ｐゴシック" charset="0"/>
              </a:rPr>
              <a:t> We</a:t>
            </a:r>
            <a:r>
              <a:rPr lang="en-US" baseline="0" dirty="0" smtClean="0">
                <a:latin typeface="Calibri" charset="0"/>
                <a:ea typeface="ＭＳ Ｐゴシック" charset="0"/>
                <a:cs typeface="ＭＳ Ｐゴシック" charset="0"/>
              </a:rPr>
              <a:t> are</a:t>
            </a:r>
            <a:r>
              <a:rPr lang="en-US" dirty="0" smtClean="0">
                <a:latin typeface="Calibri" charset="0"/>
                <a:ea typeface="ＭＳ Ｐゴシック" charset="0"/>
                <a:cs typeface="ＭＳ Ｐゴシック" charset="0"/>
              </a:rPr>
              <a:t> here </a:t>
            </a:r>
            <a:r>
              <a:rPr lang="en-US" dirty="0">
                <a:latin typeface="Calibri" charset="0"/>
                <a:ea typeface="ＭＳ Ｐゴシック" charset="0"/>
                <a:cs typeface="ＭＳ Ｐゴシック" charset="0"/>
              </a:rPr>
              <a:t>to present to you a </a:t>
            </a:r>
            <a:r>
              <a:rPr lang="en-US" dirty="0" smtClean="0">
                <a:latin typeface="Calibri" charset="0"/>
                <a:ea typeface="ＭＳ Ｐゴシック" charset="0"/>
                <a:cs typeface="ＭＳ Ｐゴシック" charset="0"/>
              </a:rPr>
              <a:t>model </a:t>
            </a:r>
            <a:r>
              <a:rPr lang="en-US" dirty="0">
                <a:latin typeface="Calibri" charset="0"/>
                <a:ea typeface="ＭＳ Ｐゴシック" charset="0"/>
                <a:cs typeface="ＭＳ Ｐゴシック" charset="0"/>
              </a:rPr>
              <a:t>for offering Advanced Placement </a:t>
            </a:r>
            <a:r>
              <a:rPr lang="en-US" dirty="0" smtClean="0">
                <a:latin typeface="Calibri" charset="0"/>
                <a:ea typeface="ＭＳ Ｐゴシック" charset="0"/>
                <a:cs typeface="ＭＳ Ｐゴシック" charset="0"/>
              </a:rPr>
              <a:t>English without </a:t>
            </a:r>
            <a:r>
              <a:rPr lang="en-US" dirty="0">
                <a:latin typeface="Calibri" charset="0"/>
                <a:ea typeface="ＭＳ Ｐゴシック" charset="0"/>
                <a:cs typeface="ＭＳ Ｐゴシック" charset="0"/>
              </a:rPr>
              <a:t>tracking your students.  Please feel free to stop</a:t>
            </a:r>
            <a:r>
              <a:rPr lang="en-US" dirty="0" smtClean="0">
                <a:latin typeface="Calibri" charset="0"/>
                <a:ea typeface="ＭＳ Ｐゴシック" charset="0"/>
                <a:cs typeface="ＭＳ Ｐゴシック" charset="0"/>
              </a:rPr>
              <a:t> us and </a:t>
            </a:r>
            <a:r>
              <a:rPr lang="en-US" dirty="0">
                <a:latin typeface="Calibri" charset="0"/>
                <a:ea typeface="ＭＳ Ｐゴシック" charset="0"/>
                <a:cs typeface="ＭＳ Ｐゴシック" charset="0"/>
              </a:rPr>
              <a:t>ask questions as we go.</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2A7B7EF-A2B9-3C4A-94BB-7F1614B6B886}"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two </a:t>
            </a:r>
            <a:r>
              <a:rPr lang="en-US" sz="1200" dirty="0" smtClean="0">
                <a:latin typeface="Georgia" charset="0"/>
                <a:ea typeface="ＭＳ Ｐゴシック" charset="0"/>
                <a:cs typeface="ＭＳ Ｐゴシック" charset="0"/>
              </a:rPr>
              <a:t>– we have not used, but they should be applicable.  </a:t>
            </a:r>
            <a:endParaRPr lang="en-US" dirty="0"/>
          </a:p>
        </p:txBody>
      </p:sp>
      <p:sp>
        <p:nvSpPr>
          <p:cNvPr id="4" name="Slide Number Placeholder 3"/>
          <p:cNvSpPr>
            <a:spLocks noGrp="1"/>
          </p:cNvSpPr>
          <p:nvPr>
            <p:ph type="sldNum" sz="quarter" idx="10"/>
          </p:nvPr>
        </p:nvSpPr>
        <p:spPr/>
        <p:txBody>
          <a:bodyPr/>
          <a:lstStyle/>
          <a:p>
            <a:fld id="{A279D86E-31E7-DF40-AC64-A081A23D1986}" type="slidenum">
              <a:rPr lang="en-US" smtClean="0"/>
              <a:pPr/>
              <a:t>13</a:t>
            </a:fld>
            <a:endParaRPr lang="en-US"/>
          </a:p>
        </p:txBody>
      </p:sp>
    </p:spTree>
    <p:extLst>
      <p:ext uri="{BB962C8B-B14F-4D97-AF65-F5344CB8AC3E}">
        <p14:creationId xmlns:p14="http://schemas.microsoft.com/office/powerpoint/2010/main" val="422313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Outside</a:t>
            </a:r>
            <a:r>
              <a:rPr lang="en-US" sz="1200" baseline="0" dirty="0" smtClean="0"/>
              <a:t> grant funding</a:t>
            </a:r>
          </a:p>
          <a:p>
            <a:endParaRPr lang="en-US" sz="1200" dirty="0" smtClean="0"/>
          </a:p>
        </p:txBody>
      </p:sp>
      <p:sp>
        <p:nvSpPr>
          <p:cNvPr id="4" name="Slide Number Placeholder 3"/>
          <p:cNvSpPr>
            <a:spLocks noGrp="1"/>
          </p:cNvSpPr>
          <p:nvPr>
            <p:ph type="sldNum" sz="quarter" idx="10"/>
          </p:nvPr>
        </p:nvSpPr>
        <p:spPr/>
        <p:txBody>
          <a:bodyPr/>
          <a:lstStyle/>
          <a:p>
            <a:fld id="{A279D86E-31E7-DF40-AC64-A081A23D1986}" type="slidenum">
              <a:rPr lang="en-US" smtClean="0"/>
              <a:pPr/>
              <a:t>14</a:t>
            </a:fld>
            <a:endParaRPr lang="en-US"/>
          </a:p>
        </p:txBody>
      </p:sp>
    </p:spTree>
    <p:extLst>
      <p:ext uri="{BB962C8B-B14F-4D97-AF65-F5344CB8AC3E}">
        <p14:creationId xmlns:p14="http://schemas.microsoft.com/office/powerpoint/2010/main" val="401336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idea behind this model is that all students benefit from higher expectations.  Because we serve students who have experience an opportunity gap, they increased amount of time spent on ELA is extremely valuable.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FD215EA-34CE-6F43-8A93-2BDF4D541C09}"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Who is getting pushed?  Who is getting this push—students </a:t>
            </a:r>
            <a:r>
              <a:rPr lang="en-US" dirty="0" smtClean="0">
                <a:latin typeface="Calibri" charset="0"/>
                <a:ea typeface="ＭＳ Ｐゴシック" charset="0"/>
                <a:cs typeface="ＭＳ Ｐゴシック" charset="0"/>
              </a:rPr>
              <a:t>who have been traditionally </a:t>
            </a:r>
            <a:r>
              <a:rPr lang="en-US" dirty="0">
                <a:latin typeface="Calibri" charset="0"/>
                <a:ea typeface="ＭＳ Ｐゴシック" charset="0"/>
                <a:cs typeface="ＭＳ Ｐゴシック" charset="0"/>
              </a:rPr>
              <a:t>left out of AP</a:t>
            </a:r>
            <a:r>
              <a:rPr lang="en-US" dirty="0" smtClean="0">
                <a:latin typeface="Calibri" charset="0"/>
                <a:ea typeface="ＭＳ Ｐゴシック" charset="0"/>
                <a:cs typeface="ＭＳ Ｐゴシック" charset="0"/>
              </a:rPr>
              <a:t>. Amy: outreach to ELLs for extra English instruction</a:t>
            </a:r>
            <a:endParaRPr lang="en-US" dirty="0">
              <a:latin typeface="Calibri" charset="0"/>
              <a:ea typeface="ＭＳ Ｐゴシック" charset="0"/>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32F5C16-0A5A-C04C-8B9F-0E2AF73F041F}"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Amy--The push to students who are really looking for it.  We want to to serve at risk kids, but we also believe in the power of heterogeneous classrooms, and this program allows us to attract and retain traditionally higher achieving students.  </a:t>
            </a:r>
          </a:p>
        </p:txBody>
      </p:sp>
      <p:sp>
        <p:nvSpPr>
          <p:cNvPr id="33796" name="Slide Number Placeholder 3"/>
          <p:cNvSpPr>
            <a:spLocks noGrp="1"/>
          </p:cNvSpPr>
          <p:nvPr>
            <p:ph type="sldNum" sz="quarter" idx="5"/>
          </p:nvPr>
        </p:nvSpPr>
        <p:spPr bwMode="auto">
          <a:noFill/>
          <a:ln>
            <a:miter lim="800000"/>
            <a:headEnd/>
            <a:tailEnd/>
          </a:ln>
        </p:spPr>
        <p:txBody>
          <a:bodyPr/>
          <a:lstStyle/>
          <a:p>
            <a:fld id="{01302608-C3DC-BA4D-AF68-0A35D2C6FDBC}"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ln>
            <a:miter lim="800000"/>
            <a:headEnd/>
            <a:tailEnd/>
          </a:ln>
        </p:spPr>
        <p:txBody>
          <a:bodyPr/>
          <a:lstStyle/>
          <a:p>
            <a:fld id="{CB43C45D-CD93-D842-9BB3-B4E56FD85405}"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2 year program.  AP lit first and why.  Include at our students are telling us that English 1A is primarily non-fiction. Amy talk about rationale of having lang second. Paired with govt. and econ.</a:t>
            </a:r>
          </a:p>
          <a:p>
            <a:r>
              <a:rPr lang="en-US" smtClean="0"/>
              <a:t>Now, let’s talk about test scores.</a:t>
            </a:r>
          </a:p>
        </p:txBody>
      </p:sp>
      <p:sp>
        <p:nvSpPr>
          <p:cNvPr id="46084" name="Slide Number Placeholder 3"/>
          <p:cNvSpPr>
            <a:spLocks noGrp="1"/>
          </p:cNvSpPr>
          <p:nvPr>
            <p:ph type="sldNum" sz="quarter" idx="5"/>
          </p:nvPr>
        </p:nvSpPr>
        <p:spPr bwMode="auto">
          <a:noFill/>
          <a:ln>
            <a:miter lim="800000"/>
            <a:headEnd/>
            <a:tailEnd/>
          </a:ln>
        </p:spPr>
        <p:txBody>
          <a:bodyPr/>
          <a:lstStyle/>
          <a:p>
            <a:fld id="{614F4154-BA85-8541-8C6F-C6FF4B6C98F6}" type="slidenum">
              <a:rPr lang="en-US" smtClean="0"/>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Talk about Moodle.</a:t>
            </a:r>
          </a:p>
        </p:txBody>
      </p:sp>
      <p:sp>
        <p:nvSpPr>
          <p:cNvPr id="53252" name="Slide Number Placeholder 3"/>
          <p:cNvSpPr>
            <a:spLocks noGrp="1"/>
          </p:cNvSpPr>
          <p:nvPr>
            <p:ph type="sldNum" sz="quarter" idx="5"/>
          </p:nvPr>
        </p:nvSpPr>
        <p:spPr bwMode="auto">
          <a:noFill/>
          <a:ln>
            <a:miter lim="800000"/>
            <a:headEnd/>
            <a:tailEnd/>
          </a:ln>
        </p:spPr>
        <p:txBody>
          <a:bodyPr/>
          <a:lstStyle/>
          <a:p>
            <a:fld id="{85664063-90A1-8D42-AC3A-DDC876E779AF}" type="slidenum">
              <a:rPr lang="en-US" smtClean="0"/>
              <a:pPr/>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9D86E-31E7-DF40-AC64-A081A23D1986}" type="slidenum">
              <a:rPr lang="en-US" smtClean="0"/>
              <a:pPr/>
              <a:t>29</a:t>
            </a:fld>
            <a:endParaRPr lang="en-US"/>
          </a:p>
        </p:txBody>
      </p:sp>
    </p:spTree>
    <p:extLst>
      <p:ext uri="{BB962C8B-B14F-4D97-AF65-F5344CB8AC3E}">
        <p14:creationId xmlns:p14="http://schemas.microsoft.com/office/powerpoint/2010/main" val="366439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Amy talks about how colleagues are seeing the changes. Dagny Talks about why AP English and not others.</a:t>
            </a:r>
          </a:p>
        </p:txBody>
      </p:sp>
      <p:sp>
        <p:nvSpPr>
          <p:cNvPr id="56324" name="Slide Number Placeholder 3"/>
          <p:cNvSpPr>
            <a:spLocks noGrp="1"/>
          </p:cNvSpPr>
          <p:nvPr>
            <p:ph type="sldNum" sz="quarter" idx="5"/>
          </p:nvPr>
        </p:nvSpPr>
        <p:spPr bwMode="auto">
          <a:noFill/>
          <a:ln>
            <a:miter lim="800000"/>
            <a:headEnd/>
            <a:tailEnd/>
          </a:ln>
        </p:spPr>
        <p:txBody>
          <a:bodyPr/>
          <a:lstStyle/>
          <a:p>
            <a:fld id="{C6134DCD-727D-1146-AD98-20DE2DD22B63}"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First we want to get some information about who you are.</a:t>
            </a:r>
          </a:p>
        </p:txBody>
      </p:sp>
      <p:sp>
        <p:nvSpPr>
          <p:cNvPr id="17412" name="Slide Number Placeholder 3"/>
          <p:cNvSpPr>
            <a:spLocks noGrp="1"/>
          </p:cNvSpPr>
          <p:nvPr>
            <p:ph type="sldNum" sz="quarter" idx="5"/>
          </p:nvPr>
        </p:nvSpPr>
        <p:spPr bwMode="auto">
          <a:noFill/>
          <a:ln>
            <a:miter lim="800000"/>
            <a:headEnd/>
            <a:tailEnd/>
          </a:ln>
        </p:spPr>
        <p:txBody>
          <a:bodyPr/>
          <a:lstStyle/>
          <a:p>
            <a:fld id="{80BBB0BC-BAB0-9842-839B-0E9FEF60808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Some </a:t>
            </a:r>
            <a:r>
              <a:rPr lang="en-US" dirty="0">
                <a:latin typeface="Calibri" charset="0"/>
                <a:ea typeface="ＭＳ Ｐゴシック" charset="0"/>
                <a:cs typeface="ＭＳ Ｐゴシック" charset="0"/>
              </a:rPr>
              <a:t>piece of under-achievement is about </a:t>
            </a:r>
            <a:r>
              <a:rPr lang="en-US" dirty="0" smtClean="0">
                <a:latin typeface="Calibri" charset="0"/>
                <a:ea typeface="ＭＳ Ｐゴシック" charset="0"/>
                <a:cs typeface="ＭＳ Ｐゴシック" charset="0"/>
              </a:rPr>
              <a:t>perception</a:t>
            </a:r>
            <a:r>
              <a:rPr lang="en-US" baseline="0" dirty="0" smtClean="0">
                <a:latin typeface="Calibri" charset="0"/>
                <a:ea typeface="ＭＳ Ｐゴシック" charset="0"/>
                <a:cs typeface="ＭＳ Ｐゴシック" charset="0"/>
              </a:rPr>
              <a:t> - t</a:t>
            </a:r>
            <a:r>
              <a:rPr lang="en-US" dirty="0" smtClean="0">
                <a:latin typeface="Calibri" charset="0"/>
                <a:ea typeface="ＭＳ Ｐゴシック" charset="0"/>
                <a:cs typeface="ＭＳ Ｐゴシック" charset="0"/>
              </a:rPr>
              <a:t>eachers </a:t>
            </a:r>
            <a:r>
              <a:rPr lang="en-US" dirty="0">
                <a:latin typeface="Calibri" charset="0"/>
                <a:ea typeface="ＭＳ Ｐゴシック" charset="0"/>
                <a:cs typeface="ＭＳ Ｐゴシック" charset="0"/>
              </a:rPr>
              <a:t>perceptions about students, and most importantly, students perceptions about themselves</a:t>
            </a:r>
            <a:r>
              <a:rPr lang="en-US" dirty="0" smtClean="0">
                <a:latin typeface="Calibri" charset="0"/>
                <a:ea typeface="ＭＳ Ｐゴシック" charset="0"/>
                <a:cs typeface="ＭＳ Ｐゴシック" charset="0"/>
              </a:rPr>
              <a:t>.</a:t>
            </a:r>
          </a:p>
          <a:p>
            <a:r>
              <a:rPr lang="en-US" sz="1200" dirty="0" smtClean="0">
                <a:latin typeface="Georgia" charset="0"/>
                <a:ea typeface="ＭＳ Ｐゴシック" charset="0"/>
                <a:cs typeface="ＭＳ Ｐゴシック" charset="0"/>
              </a:rPr>
              <a:t>Encouraging students to believe in themselves and to support each other in taking risks is essential to improving student achievement.</a:t>
            </a:r>
            <a:r>
              <a:rPr lang="en-US" sz="1200" baseline="0" dirty="0" smtClean="0">
                <a:latin typeface="Georgia" charset="0"/>
                <a:ea typeface="ＭＳ Ｐゴシック" charset="0"/>
                <a:cs typeface="ＭＳ Ｐゴシック" charset="0"/>
              </a:rPr>
              <a:t>  This program has helped us to strengthen student skills.  But it has also strengthened our teachers’ confidence in student capacity, and it has therefore made us a stronger community of learners.</a:t>
            </a:r>
            <a:endParaRPr lang="en-US" dirty="0">
              <a:latin typeface="Calibri" charset="0"/>
              <a:ea typeface="ＭＳ Ｐゴシック" charset="0"/>
              <a:cs typeface="ＭＳ Ｐゴシック"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C0AE080-E22C-FA4B-8C4C-AF659E55C473}" type="slidenum">
              <a:rPr lang="en-US" sz="1200">
                <a:latin typeface="Calibri" charset="0"/>
              </a:rPr>
              <a:pPr eaLnBrk="1" hangingPunct="1"/>
              <a:t>34</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This infused model </a:t>
            </a:r>
            <a:r>
              <a:rPr lang="en-US" baseline="0" dirty="0" smtClean="0">
                <a:latin typeface="Calibri" charset="0"/>
                <a:ea typeface="ＭＳ Ｐゴシック" charset="0"/>
                <a:cs typeface="ＭＳ Ｐゴシック" charset="0"/>
              </a:rPr>
              <a:t>so  is now offered in all four career academies at Berkeley High.   Overview of how it works – handout.</a:t>
            </a:r>
            <a:endParaRPr lang="en-US" dirty="0">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2B9A3B-2DC8-194D-B5F0-9679B8DA194D}"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Context:  Not wall </a:t>
            </a:r>
            <a:r>
              <a:rPr lang="en-US" dirty="0">
                <a:latin typeface="Calibri" charset="0"/>
                <a:ea typeface="ＭＳ Ｐゴシック" charset="0"/>
                <a:cs typeface="ＭＳ Ｐゴシック" charset="0"/>
              </a:rPr>
              <a:t>to wall </a:t>
            </a:r>
            <a:r>
              <a:rPr lang="en-US" dirty="0" smtClean="0">
                <a:latin typeface="Calibri" charset="0"/>
                <a:ea typeface="ＭＳ Ｐゴシック" charset="0"/>
                <a:cs typeface="ＭＳ Ｐゴシック" charset="0"/>
              </a:rPr>
              <a:t>academies,</a:t>
            </a:r>
            <a:r>
              <a:rPr lang="en-US" baseline="0" dirty="0" smtClean="0">
                <a:latin typeface="Calibri" charset="0"/>
                <a:ea typeface="ＭＳ Ｐゴシック" charset="0"/>
                <a:cs typeface="ＭＳ Ｐゴシック" charset="0"/>
              </a:rPr>
              <a:t> and we are in a University town.  There </a:t>
            </a:r>
            <a:r>
              <a:rPr lang="en-US" dirty="0" smtClean="0">
                <a:latin typeface="Calibri" charset="0"/>
                <a:ea typeface="ＭＳ Ｐゴシック" charset="0"/>
                <a:cs typeface="ＭＳ Ｐゴシック" charset="0"/>
              </a:rPr>
              <a:t>are </a:t>
            </a:r>
            <a:r>
              <a:rPr lang="en-US" dirty="0">
                <a:latin typeface="Calibri" charset="0"/>
                <a:ea typeface="ＭＳ Ｐゴシック" charset="0"/>
                <a:cs typeface="ＭＳ Ｐゴシック" charset="0"/>
              </a:rPr>
              <a:t>parts of the school where many, many AP classes are offered, and so traditionally high-achieving students are often reluctant to come into the academies</a:t>
            </a:r>
            <a:r>
              <a:rPr lang="en-US" dirty="0" smtClean="0">
                <a:latin typeface="Calibri" charset="0"/>
                <a:ea typeface="ＭＳ Ｐゴシック" charset="0"/>
                <a:cs typeface="ＭＳ Ｐゴシック" charset="0"/>
              </a:rPr>
              <a:t>. </a:t>
            </a:r>
          </a:p>
          <a:p>
            <a:r>
              <a:rPr lang="en-US" dirty="0" smtClean="0">
                <a:latin typeface="Calibri" charset="0"/>
                <a:ea typeface="ＭＳ Ｐゴシック" charset="0"/>
                <a:cs typeface="ＭＳ Ｐゴシック" charset="0"/>
              </a:rPr>
              <a:t>Our four academies tend to serve a more diverse and generally</a:t>
            </a:r>
            <a:r>
              <a:rPr lang="en-US" baseline="0" dirty="0" smtClean="0">
                <a:latin typeface="Calibri" charset="0"/>
                <a:ea typeface="ＭＳ Ｐゴシック" charset="0"/>
                <a:cs typeface="ＭＳ Ｐゴシック" charset="0"/>
              </a:rPr>
              <a:t> a lower-skilled population.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18F3C42-D810-1F41-991F-A9467E7268FB}"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B847341-52DE-874E-B773-9F4F8EDEDECC}" type="slidenum">
              <a:rPr lang="en-US" sz="1200">
                <a:latin typeface="Calibri" charset="0"/>
              </a:rPr>
              <a:pPr eaLnBrk="1" hangingPunct="1"/>
              <a:t>5</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These are the overall demographics</a:t>
            </a:r>
            <a:r>
              <a:rPr lang="en-US" baseline="0" dirty="0" smtClean="0">
                <a:latin typeface="Calibri" charset="0"/>
                <a:ea typeface="ＭＳ Ｐゴシック" charset="0"/>
                <a:cs typeface="ＭＳ Ｐゴシック" charset="0"/>
              </a:rPr>
              <a:t> of our four BHS academies</a:t>
            </a:r>
            <a:r>
              <a:rPr lang="en-US" dirty="0" smtClean="0">
                <a:latin typeface="Calibri" charset="0"/>
                <a:ea typeface="ＭＳ Ｐゴシック" charset="0"/>
                <a:cs typeface="ＭＳ Ｐゴシック" charset="0"/>
              </a:rPr>
              <a:t>.  Each of the Academies looks </a:t>
            </a:r>
            <a:r>
              <a:rPr lang="en-US" dirty="0">
                <a:latin typeface="Calibri" charset="0"/>
                <a:ea typeface="ＭＳ Ｐゴシック" charset="0"/>
                <a:cs typeface="ＭＳ Ｐゴシック" charset="0"/>
              </a:rPr>
              <a:t>a little </a:t>
            </a:r>
            <a:r>
              <a:rPr lang="en-US" dirty="0" smtClean="0">
                <a:latin typeface="Calibri" charset="0"/>
                <a:ea typeface="ＭＳ Ｐゴシック" charset="0"/>
                <a:cs typeface="ＭＳ Ｐゴシック" charset="0"/>
              </a:rPr>
              <a:t>different, </a:t>
            </a:r>
            <a:r>
              <a:rPr lang="en-US" dirty="0">
                <a:latin typeface="Calibri" charset="0"/>
                <a:ea typeface="ＭＳ Ｐゴシック" charset="0"/>
                <a:cs typeface="ＭＳ Ｐゴシック" charset="0"/>
              </a:rPr>
              <a:t>and it changes each year because we have a lottery </a:t>
            </a:r>
            <a:r>
              <a:rPr lang="en-US" dirty="0" smtClean="0">
                <a:latin typeface="Calibri" charset="0"/>
                <a:ea typeface="ＭＳ Ｐゴシック" charset="0"/>
                <a:cs typeface="ＭＳ Ｐゴシック" charset="0"/>
              </a:rPr>
              <a:t>system,</a:t>
            </a:r>
            <a:r>
              <a:rPr lang="en-US" baseline="0" dirty="0" smtClean="0">
                <a:latin typeface="Calibri" charset="0"/>
                <a:ea typeface="ＭＳ Ｐゴシック" charset="0"/>
                <a:cs typeface="ＭＳ Ｐゴシック" charset="0"/>
              </a:rPr>
              <a:t> but we tend to have a larger number of students of color, and certainly a larger number of at-risk students than the school at large.</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want to give you a little thinking about how this program came about and why the academies have historically been resistant to AP.  Amy: </a:t>
            </a:r>
            <a:r>
              <a:rPr lang="en-US" dirty="0" err="1" smtClean="0"/>
              <a:t>CAS’s</a:t>
            </a:r>
            <a:r>
              <a:rPr lang="en-US" dirty="0" smtClean="0"/>
              <a:t> resistance to AP, Syllabus explanation.  Susannah—benefits: It helps students show colleges that they took the most rigorous course available to them.  In a place where people talk a lot about the achievement gap, you can’t really leave </a:t>
            </a:r>
            <a:r>
              <a:rPr lang="en-US" dirty="0" err="1" smtClean="0"/>
              <a:t>ap</a:t>
            </a:r>
            <a:r>
              <a:rPr lang="en-US" dirty="0" smtClean="0"/>
              <a:t> out it.  We don’t want to just get kids to college, we want them to be successful once they get there. We want to communicate really high expectations for all our students.  Talk about possibility for different models. </a:t>
            </a:r>
          </a:p>
        </p:txBody>
      </p:sp>
      <p:sp>
        <p:nvSpPr>
          <p:cNvPr id="27652" name="Slide Number Placeholder 3"/>
          <p:cNvSpPr>
            <a:spLocks noGrp="1"/>
          </p:cNvSpPr>
          <p:nvPr>
            <p:ph type="sldNum" sz="quarter" idx="5"/>
          </p:nvPr>
        </p:nvSpPr>
        <p:spPr bwMode="auto">
          <a:noFill/>
          <a:ln>
            <a:miter lim="800000"/>
            <a:headEnd/>
            <a:tailEnd/>
          </a:ln>
        </p:spPr>
        <p:txBody>
          <a:bodyPr/>
          <a:lstStyle/>
          <a:p>
            <a:fld id="{D88B5F83-C3BF-2E45-A939-C8D6874A7F1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Such</a:t>
            </a:r>
            <a:r>
              <a:rPr lang="en-US" sz="1200" baseline="0" dirty="0" smtClean="0"/>
              <a:t> as: </a:t>
            </a:r>
            <a:r>
              <a:rPr lang="en-US" sz="1200" dirty="0" smtClean="0"/>
              <a:t>timed writes, essays, test practice</a:t>
            </a:r>
          </a:p>
          <a:p>
            <a:endParaRPr lang="en-US" dirty="0"/>
          </a:p>
        </p:txBody>
      </p:sp>
      <p:sp>
        <p:nvSpPr>
          <p:cNvPr id="4" name="Slide Number Placeholder 3"/>
          <p:cNvSpPr>
            <a:spLocks noGrp="1"/>
          </p:cNvSpPr>
          <p:nvPr>
            <p:ph type="sldNum" sz="quarter" idx="10"/>
          </p:nvPr>
        </p:nvSpPr>
        <p:spPr/>
        <p:txBody>
          <a:bodyPr/>
          <a:lstStyle/>
          <a:p>
            <a:fld id="{A279D86E-31E7-DF40-AC64-A081A23D1986}" type="slidenum">
              <a:rPr lang="en-US" smtClean="0"/>
              <a:pPr/>
              <a:t>7</a:t>
            </a:fld>
            <a:endParaRPr lang="en-US"/>
          </a:p>
        </p:txBody>
      </p:sp>
    </p:spTree>
    <p:extLst>
      <p:ext uri="{BB962C8B-B14F-4D97-AF65-F5344CB8AC3E}">
        <p14:creationId xmlns:p14="http://schemas.microsoft.com/office/powerpoint/2010/main" val="170335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Amy’s class schedule – some teachers teach</a:t>
            </a:r>
            <a:r>
              <a:rPr lang="en-US" baseline="0" dirty="0" smtClean="0"/>
              <a:t> from 7:30 – 8:30 am.</a:t>
            </a:r>
            <a:endParaRPr lang="en-US" dirty="0"/>
          </a:p>
        </p:txBody>
      </p:sp>
      <p:sp>
        <p:nvSpPr>
          <p:cNvPr id="4" name="Slide Number Placeholder 3"/>
          <p:cNvSpPr>
            <a:spLocks noGrp="1"/>
          </p:cNvSpPr>
          <p:nvPr>
            <p:ph type="sldNum" sz="quarter" idx="10"/>
          </p:nvPr>
        </p:nvSpPr>
        <p:spPr/>
        <p:txBody>
          <a:bodyPr/>
          <a:lstStyle/>
          <a:p>
            <a:fld id="{A279D86E-31E7-DF40-AC64-A081A23D198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Often</a:t>
            </a:r>
            <a:r>
              <a:rPr lang="en-US" baseline="0" dirty="0" smtClean="0">
                <a:latin typeface="Calibri" charset="0"/>
                <a:ea typeface="ＭＳ Ｐゴシック" charset="0"/>
                <a:cs typeface="ＭＳ Ｐゴシック" charset="0"/>
              </a:rPr>
              <a:t> AP classes end up with small class sizes because they are hard, and a percentage of students drop them.  This is also the case with the AP Augmentation.  That is why pre-AP curriculum in the 9</a:t>
            </a:r>
            <a:r>
              <a:rPr lang="en-US" baseline="30000" dirty="0" smtClean="0">
                <a:latin typeface="Calibri" charset="0"/>
                <a:ea typeface="ＭＳ Ｐゴシック" charset="0"/>
                <a:cs typeface="ＭＳ Ｐゴシック" charset="0"/>
              </a:rPr>
              <a:t>th</a:t>
            </a:r>
            <a:r>
              <a:rPr lang="en-US" baseline="0" dirty="0" smtClean="0">
                <a:latin typeface="Calibri" charset="0"/>
                <a:ea typeface="ＭＳ Ｐゴシック" charset="0"/>
                <a:cs typeface="ＭＳ Ｐゴシック" charset="0"/>
              </a:rPr>
              <a:t> and 10</a:t>
            </a:r>
            <a:r>
              <a:rPr lang="en-US" baseline="30000" dirty="0" smtClean="0">
                <a:latin typeface="Calibri" charset="0"/>
                <a:ea typeface="ＭＳ Ｐゴシック" charset="0"/>
                <a:cs typeface="ＭＳ Ｐゴシック" charset="0"/>
              </a:rPr>
              <a:t>th</a:t>
            </a:r>
            <a:r>
              <a:rPr lang="en-US" baseline="0" dirty="0" smtClean="0">
                <a:latin typeface="Calibri" charset="0"/>
                <a:ea typeface="ＭＳ Ｐゴシック" charset="0"/>
                <a:cs typeface="ＭＳ Ｐゴシック" charset="0"/>
              </a:rPr>
              <a:t> grades has been so important.  Writer Coaches.</a:t>
            </a:r>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Inclusion of AP in the Academy program attracts students who think of themselves as college bound</a:t>
            </a:r>
            <a:r>
              <a:rPr lang="en-US" baseline="0" dirty="0" smtClean="0">
                <a:latin typeface="Calibri" charset="0"/>
                <a:ea typeface="ＭＳ Ｐゴシック" charset="0"/>
                <a:cs typeface="ＭＳ Ｐゴシック" charset="0"/>
              </a:rPr>
              <a:t>.  It ensures that some high performing students see the Academy as a place they will be challenged.  That provides an essential base of more motivated students.</a:t>
            </a:r>
            <a:endParaRPr lang="en-US" dirty="0">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AB9E1DA-F994-C44F-90B8-2AE4BAC6B8BF}" type="slidenum">
              <a:rPr lang="en-US" sz="1200">
                <a:latin typeface="Calibri" charset="0"/>
              </a:rPr>
              <a:pPr eaLnBrk="1" hangingPunct="1"/>
              <a:t>12</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BFBFE676-C682-534D-A532-477683B637F6}" type="datetime1">
              <a:rPr lang="en-US"/>
              <a:pPr/>
              <a:t>3/7/13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7FCDE536-A9D7-104E-8AB7-9491C959B027}" type="slidenum">
              <a:rPr lang="en-US"/>
              <a:pPr/>
              <a:t>‹#›</a:t>
            </a:fld>
            <a:endParaRPr lang="en-US"/>
          </a:p>
        </p:txBody>
      </p:sp>
    </p:spTree>
    <p:extLst>
      <p:ext uri="{BB962C8B-B14F-4D97-AF65-F5344CB8AC3E}">
        <p14:creationId xmlns:p14="http://schemas.microsoft.com/office/powerpoint/2010/main" val="964075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6AE9FD-E1EA-884C-8F59-26B4D3CA4363}" type="datetime1">
              <a:rPr lang="en-US"/>
              <a:pPr/>
              <a:t>3/7/13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CC70C7-7308-BE49-A03F-23D84134FCE2}" type="slidenum">
              <a:rPr lang="en-US"/>
              <a:pPr/>
              <a:t>‹#›</a:t>
            </a:fld>
            <a:endParaRPr lang="en-US"/>
          </a:p>
        </p:txBody>
      </p:sp>
    </p:spTree>
    <p:extLst>
      <p:ext uri="{BB962C8B-B14F-4D97-AF65-F5344CB8AC3E}">
        <p14:creationId xmlns:p14="http://schemas.microsoft.com/office/powerpoint/2010/main" val="3526315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2C320DDA-CAEB-B24C-AD4B-1C4CDC1386D8}" type="slidenum">
              <a:rPr lang="en-US"/>
              <a:pPr/>
              <a:t>‹#›</a:t>
            </a:fld>
            <a:endParaRPr lang="en-US"/>
          </a:p>
        </p:txBody>
      </p:sp>
      <p:sp>
        <p:nvSpPr>
          <p:cNvPr id="14" name="Date Placeholder 3"/>
          <p:cNvSpPr>
            <a:spLocks noGrp="1"/>
          </p:cNvSpPr>
          <p:nvPr>
            <p:ph type="dt" sz="half" idx="11"/>
          </p:nvPr>
        </p:nvSpPr>
        <p:spPr/>
        <p:txBody>
          <a:bodyPr/>
          <a:lstStyle>
            <a:lvl1pPr>
              <a:defRPr/>
            </a:lvl1pPr>
          </a:lstStyle>
          <a:p>
            <a:fld id="{A728BF80-C8DB-0C44-AC1F-7927CFF9534C}" type="datetime1">
              <a:rPr lang="en-US"/>
              <a:pPr/>
              <a:t>3/7/13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387081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979B11-9902-9F46-8009-A594B966BDD2}" type="datetime1">
              <a:rPr lang="en-US"/>
              <a:pPr/>
              <a:t>3/7/13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4F1633E0-092F-A849-8821-A1D73FBC75A5}" type="slidenum">
              <a:rPr lang="en-US"/>
              <a:pPr/>
              <a:t>‹#›</a:t>
            </a:fld>
            <a:endParaRPr lang="en-US"/>
          </a:p>
        </p:txBody>
      </p:sp>
    </p:spTree>
    <p:extLst>
      <p:ext uri="{BB962C8B-B14F-4D97-AF65-F5344CB8AC3E}">
        <p14:creationId xmlns:p14="http://schemas.microsoft.com/office/powerpoint/2010/main" val="16785871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fld id="{A20FA63E-63F6-2543-90B6-B654BDEB85FF}" type="datetime1">
              <a:rPr lang="en-US"/>
              <a:pPr/>
              <a:t>3/7/13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E84CF2C1-3DB7-B84F-AABA-AE345AD19ACD}" type="slidenum">
              <a:rPr lang="en-US"/>
              <a:pPr/>
              <a:t>‹#›</a:t>
            </a:fld>
            <a:endParaRPr lang="en-US"/>
          </a:p>
        </p:txBody>
      </p:sp>
    </p:spTree>
    <p:extLst>
      <p:ext uri="{BB962C8B-B14F-4D97-AF65-F5344CB8AC3E}">
        <p14:creationId xmlns:p14="http://schemas.microsoft.com/office/powerpoint/2010/main" val="39525288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C0466CE8-4706-DB41-A21E-351B36CC1238}" type="datetime1">
              <a:rPr lang="en-US"/>
              <a:pPr/>
              <a:t>3/7/13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48ED0F4-121A-8147-944F-644AE1DBC39D}" type="slidenum">
              <a:rPr lang="en-US"/>
              <a:pPr/>
              <a:t>‹#›</a:t>
            </a:fld>
            <a:endParaRPr lang="en-US"/>
          </a:p>
        </p:txBody>
      </p:sp>
    </p:spTree>
    <p:extLst>
      <p:ext uri="{BB962C8B-B14F-4D97-AF65-F5344CB8AC3E}">
        <p14:creationId xmlns:p14="http://schemas.microsoft.com/office/powerpoint/2010/main" val="36311837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5482441D-8F88-4A4F-97B4-34678773ED66}" type="datetime1">
              <a:rPr lang="en-US"/>
              <a:pPr/>
              <a:t>3/7/13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15458CA2-117B-1547-A7CE-66F976E92475}" type="slidenum">
              <a:rPr lang="en-US"/>
              <a:pPr/>
              <a:t>‹#›</a:t>
            </a:fld>
            <a:endParaRPr lang="en-US"/>
          </a:p>
        </p:txBody>
      </p:sp>
    </p:spTree>
    <p:extLst>
      <p:ext uri="{BB962C8B-B14F-4D97-AF65-F5344CB8AC3E}">
        <p14:creationId xmlns:p14="http://schemas.microsoft.com/office/powerpoint/2010/main" val="10610357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1716172-9E20-1E4F-8DC8-755FDC8C499F}" type="datetime1">
              <a:rPr lang="en-US"/>
              <a:pPr/>
              <a:t>3/7/13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D90B5282-B0E8-C14B-A98A-649A9CCE05E4}" type="slidenum">
              <a:rPr lang="en-US"/>
              <a:pPr/>
              <a:t>‹#›</a:t>
            </a:fld>
            <a:endParaRPr lang="en-US"/>
          </a:p>
        </p:txBody>
      </p:sp>
    </p:spTree>
    <p:extLst>
      <p:ext uri="{BB962C8B-B14F-4D97-AF65-F5344CB8AC3E}">
        <p14:creationId xmlns:p14="http://schemas.microsoft.com/office/powerpoint/2010/main" val="37115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 name="Date Placeholder 1"/>
          <p:cNvSpPr>
            <a:spLocks noGrp="1"/>
          </p:cNvSpPr>
          <p:nvPr>
            <p:ph type="dt" sz="half" idx="10"/>
          </p:nvPr>
        </p:nvSpPr>
        <p:spPr/>
        <p:txBody>
          <a:bodyPr/>
          <a:lstStyle>
            <a:lvl1pPr>
              <a:defRPr/>
            </a:lvl1pPr>
          </a:lstStyle>
          <a:p>
            <a:fld id="{31364249-88D7-164D-B82A-634FF5F6C850}" type="datetime1">
              <a:rPr lang="en-US"/>
              <a:pPr/>
              <a:t>3/7/13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4FE0FD60-B1CD-4E49-8192-67C612AD8C44}" type="slidenum">
              <a:rPr lang="en-US"/>
              <a:pPr/>
              <a:t>‹#›</a:t>
            </a:fld>
            <a:endParaRPr lang="en-US"/>
          </a:p>
        </p:txBody>
      </p:sp>
    </p:spTree>
    <p:extLst>
      <p:ext uri="{BB962C8B-B14F-4D97-AF65-F5344CB8AC3E}">
        <p14:creationId xmlns:p14="http://schemas.microsoft.com/office/powerpoint/2010/main" val="363804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988BDE9D-40FD-254D-BBE9-EF32EEF59F48}" type="slidenum">
              <a:rPr lang="en-US"/>
              <a:pPr/>
              <a:t>‹#›</a:t>
            </a:fld>
            <a:endParaRPr lang="en-US"/>
          </a:p>
        </p:txBody>
      </p:sp>
      <p:sp>
        <p:nvSpPr>
          <p:cNvPr id="17" name="Date Placeholder 4"/>
          <p:cNvSpPr>
            <a:spLocks noGrp="1"/>
          </p:cNvSpPr>
          <p:nvPr>
            <p:ph type="dt" sz="half" idx="11"/>
          </p:nvPr>
        </p:nvSpPr>
        <p:spPr/>
        <p:txBody>
          <a:bodyPr/>
          <a:lstStyle>
            <a:lvl1pPr>
              <a:defRPr/>
            </a:lvl1pPr>
          </a:lstStyle>
          <a:p>
            <a:fld id="{130E4814-F1BC-5B4A-BBB0-71975B6913C8}" type="datetime1">
              <a:rPr lang="en-US"/>
              <a:pPr/>
              <a:t>3/7/13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5951661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1A5BEB1C-3964-1545-9907-43D2F1212BDD}" type="slidenum">
              <a:rPr lang="en-US"/>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8487CAE2-C27F-344D-B0EE-5C3CFBE29396}" type="datetime1">
              <a:rPr lang="en-US"/>
              <a:pPr/>
              <a:t>3/7/13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301526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fld id="{F4717770-DD8F-E74A-9B6A-3765A340C686}" type="datetime1">
              <a:rPr lang="en-US"/>
              <a:pPr/>
              <a:t>3/7/13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fld id="{12B22285-D8A3-4041-851D-6D7126232A77}" type="slidenum">
              <a:rPr lang="en-US"/>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charset="-128"/>
          <a:cs typeface="ＭＳ Ｐゴシック"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charset="-128"/>
          <a:cs typeface="ＭＳ Ｐゴシック"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charset="-128"/>
          <a:cs typeface="ＭＳ Ｐゴシック"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charset="-128"/>
          <a:cs typeface="ＭＳ Ｐゴシック"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128"/>
          <a:cs typeface="ＭＳ Ｐゴシック"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128"/>
          <a:cs typeface="+mn-cs"/>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ＭＳ Ｐゴシック" charset="-128"/>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xcel_97_-_2004_Worksheet1.xls"/><Relationship Id="rId5" Type="http://schemas.openxmlformats.org/officeDocument/2006/relationships/image" Target="../media/image10.png"/><Relationship Id="rId6" Type="http://schemas.openxmlformats.org/officeDocument/2006/relationships/oleObject" Target="../embeddings/Microsoft_Excel_97_-_2004_Worksheet2.xls"/><Relationship Id="rId7" Type="http://schemas.openxmlformats.org/officeDocument/2006/relationships/image" Target="../media/image11.png"/><Relationship Id="rId8" Type="http://schemas.openxmlformats.org/officeDocument/2006/relationships/oleObject" Target="../embeddings/Microsoft_Excel_97_-_2004_Worksheet3.xls"/><Relationship Id="rId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gnydingman@berkeley.net" TargetMode="External"/><Relationship Id="rId3" Type="http://schemas.openxmlformats.org/officeDocument/2006/relationships/hyperlink" Target="mailto:johnbecker@berkeley.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amycrawford@berkeley.net" TargetMode="Externa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838200"/>
          </a:xfrm>
        </p:spPr>
        <p:txBody>
          <a:bodyPr>
            <a:normAutofit fontScale="90000"/>
          </a:bodyPr>
          <a:lstStyle/>
          <a:p>
            <a:pPr eaLnBrk="1" hangingPunct="1"/>
            <a:r>
              <a:rPr lang="en-US" sz="3800" dirty="0">
                <a:ea typeface="+mj-ea"/>
                <a:cs typeface="+mj-cs"/>
              </a:rPr>
              <a:t/>
            </a:r>
            <a:br>
              <a:rPr lang="en-US" sz="3800" dirty="0">
                <a:ea typeface="+mj-ea"/>
                <a:cs typeface="+mj-cs"/>
              </a:rPr>
            </a:br>
            <a:r>
              <a:rPr lang="en-US" sz="3800" dirty="0">
                <a:ea typeface="+mj-ea"/>
                <a:cs typeface="+mj-cs"/>
              </a:rPr>
              <a:t>Higher Expectations </a:t>
            </a:r>
            <a:r>
              <a:rPr lang="en-US" sz="3800" dirty="0" smtClean="0">
                <a:ea typeface="+mj-ea"/>
                <a:cs typeface="+mj-cs"/>
              </a:rPr>
              <a:t>Equal </a:t>
            </a:r>
            <a:r>
              <a:rPr lang="en-US" sz="3800" dirty="0">
                <a:ea typeface="+mj-ea"/>
                <a:cs typeface="+mj-cs"/>
              </a:rPr>
              <a:t/>
            </a:r>
            <a:br>
              <a:rPr lang="en-US" sz="3800" dirty="0">
                <a:ea typeface="+mj-ea"/>
                <a:cs typeface="+mj-cs"/>
              </a:rPr>
            </a:br>
            <a:r>
              <a:rPr lang="en-US" sz="3800" dirty="0">
                <a:ea typeface="+mj-ea"/>
                <a:cs typeface="+mj-cs"/>
              </a:rPr>
              <a:t>Increased Student </a:t>
            </a:r>
            <a:r>
              <a:rPr lang="en-US" sz="3800" dirty="0" smtClean="0">
                <a:ea typeface="+mj-ea"/>
                <a:cs typeface="+mj-cs"/>
              </a:rPr>
              <a:t>Success:</a:t>
            </a:r>
            <a:r>
              <a:rPr lang="en-US" sz="3800" dirty="0">
                <a:ea typeface="+mj-ea"/>
                <a:cs typeface="+mj-cs"/>
              </a:rPr>
              <a:t>	</a:t>
            </a:r>
          </a:p>
        </p:txBody>
      </p:sp>
      <p:sp>
        <p:nvSpPr>
          <p:cNvPr id="7" name="TextBox 6"/>
          <p:cNvSpPr txBox="1"/>
          <p:nvPr/>
        </p:nvSpPr>
        <p:spPr>
          <a:xfrm>
            <a:off x="228600" y="1219200"/>
            <a:ext cx="8686800" cy="584776"/>
          </a:xfrm>
          <a:prstGeom prst="rect">
            <a:avLst/>
          </a:prstGeom>
          <a:noFill/>
        </p:spPr>
        <p:txBody>
          <a:bodyPr wrap="square" rtlCol="0">
            <a:spAutoFit/>
          </a:bodyPr>
          <a:lstStyle/>
          <a:p>
            <a:pPr algn="ctr"/>
            <a:r>
              <a:rPr lang="en-US" sz="3200" dirty="0"/>
              <a:t> </a:t>
            </a:r>
            <a:r>
              <a:rPr lang="en-US" sz="2000" dirty="0">
                <a:latin typeface="Georgia" charset="0"/>
                <a:cs typeface="ＭＳ Ｐゴシック" charset="0"/>
              </a:rPr>
              <a:t>INCORPORATING ADVANCED PLACEMENT </a:t>
            </a:r>
            <a:r>
              <a:rPr lang="en-US" sz="2000" dirty="0" smtClean="0">
                <a:latin typeface="Georgia" charset="0"/>
                <a:cs typeface="ＭＳ Ｐゴシック" charset="0"/>
              </a:rPr>
              <a:t>IN </a:t>
            </a:r>
            <a:r>
              <a:rPr lang="en-US" sz="2000" dirty="0">
                <a:latin typeface="Georgia" charset="0"/>
                <a:cs typeface="ＭＳ Ｐゴシック" charset="0"/>
              </a:rPr>
              <a:t>THE ACADEMIES</a:t>
            </a:r>
            <a:endParaRPr lang="en-US" sz="2000" dirty="0"/>
          </a:p>
        </p:txBody>
      </p:sp>
      <p:pic>
        <p:nvPicPr>
          <p:cNvPr id="5" name="Picture 4" descr="IMG_0479.JPG"/>
          <p:cNvPicPr>
            <a:picLocks noChangeAspect="1"/>
          </p:cNvPicPr>
          <p:nvPr/>
        </p:nvPicPr>
        <p:blipFill>
          <a:blip r:embed="rId3"/>
          <a:stretch>
            <a:fillRect/>
          </a:stretch>
        </p:blipFill>
        <p:spPr>
          <a:xfrm>
            <a:off x="1981200" y="2743200"/>
            <a:ext cx="5194300" cy="38794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meetings</a:t>
            </a:r>
            <a:endParaRPr lang="en-US" dirty="0"/>
          </a:p>
        </p:txBody>
      </p:sp>
      <p:sp>
        <p:nvSpPr>
          <p:cNvPr id="3" name="Content Placeholder 2"/>
          <p:cNvSpPr>
            <a:spLocks noGrp="1"/>
          </p:cNvSpPr>
          <p:nvPr>
            <p:ph idx="1"/>
          </p:nvPr>
        </p:nvSpPr>
        <p:spPr/>
        <p:txBody>
          <a:bodyPr>
            <a:normAutofit/>
          </a:bodyPr>
          <a:lstStyle/>
          <a:p>
            <a:r>
              <a:rPr lang="en-US" smtClean="0"/>
              <a:t>Currently</a:t>
            </a:r>
            <a:r>
              <a:rPr lang="en-US" dirty="0" smtClean="0"/>
              <a:t>: </a:t>
            </a:r>
          </a:p>
          <a:p>
            <a:pPr lvl="1"/>
            <a:r>
              <a:rPr lang="en-US" dirty="0"/>
              <a:t>Synthesis Writing</a:t>
            </a:r>
          </a:p>
          <a:p>
            <a:pPr lvl="1"/>
            <a:r>
              <a:rPr lang="en-US" dirty="0" smtClean="0"/>
              <a:t>Multiple Choice Strategies </a:t>
            </a:r>
          </a:p>
          <a:p>
            <a:pPr lvl="1"/>
            <a:r>
              <a:rPr lang="en-US" dirty="0" smtClean="0"/>
              <a:t>Strategic Reading</a:t>
            </a:r>
          </a:p>
          <a:p>
            <a:pPr lvl="1"/>
            <a:r>
              <a:rPr lang="en-US" dirty="0" smtClean="0"/>
              <a:t>Rhetorical Vocabulary </a:t>
            </a:r>
            <a:r>
              <a:rPr lang="en-US" dirty="0"/>
              <a:t>Review</a:t>
            </a:r>
          </a:p>
          <a:p>
            <a:r>
              <a:rPr lang="en-US" dirty="0" smtClean="0"/>
              <a:t>On Deck: </a:t>
            </a:r>
            <a:endParaRPr lang="en-US" dirty="0"/>
          </a:p>
          <a:p>
            <a:pPr lvl="1"/>
            <a:r>
              <a:rPr lang="en-US" dirty="0" smtClean="0"/>
              <a:t>Argument Essay</a:t>
            </a:r>
          </a:p>
          <a:p>
            <a:pPr lvl="1"/>
            <a:r>
              <a:rPr lang="en-US" dirty="0" smtClean="0"/>
              <a:t>Test taking strategies</a:t>
            </a:r>
            <a:endParaRPr lang="en-US" dirty="0"/>
          </a:p>
        </p:txBody>
      </p:sp>
    </p:spTree>
    <p:extLst>
      <p:ext uri="{BB962C8B-B14F-4D97-AF65-F5344CB8AC3E}">
        <p14:creationId xmlns:p14="http://schemas.microsoft.com/office/powerpoint/2010/main" val="21562182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 Exam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a:t>
            </a:r>
            <a:r>
              <a:rPr lang="en-US" dirty="0" smtClean="0"/>
              <a:t> </a:t>
            </a:r>
            <a:r>
              <a:rPr lang="en-US" dirty="0"/>
              <a:t>requirement of the </a:t>
            </a:r>
            <a:r>
              <a:rPr lang="en-US" dirty="0" smtClean="0"/>
              <a:t>class</a:t>
            </a:r>
            <a:r>
              <a:rPr lang="en-US" dirty="0"/>
              <a:t> </a:t>
            </a:r>
            <a:r>
              <a:rPr lang="en-US" dirty="0" smtClean="0"/>
              <a:t>that happens mid</a:t>
            </a:r>
            <a:r>
              <a:rPr lang="en-US" dirty="0"/>
              <a:t>-</a:t>
            </a:r>
            <a:r>
              <a:rPr lang="en-US" dirty="0" smtClean="0"/>
              <a:t>May (fee reductions &amp; IEP/504 accommodations are available and must be requested in advance)</a:t>
            </a:r>
          </a:p>
          <a:p>
            <a:pPr marL="0" indent="0">
              <a:buNone/>
            </a:pPr>
            <a:r>
              <a:rPr lang="en-US" dirty="0" smtClean="0"/>
              <a:t>A passing score of 3 or higher excuses students from one semester of college English in most universities in the US.</a:t>
            </a:r>
          </a:p>
          <a:p>
            <a:r>
              <a:rPr lang="en-US" dirty="0"/>
              <a:t>3 Essays:</a:t>
            </a:r>
          </a:p>
          <a:p>
            <a:pPr lvl="1"/>
            <a:r>
              <a:rPr lang="en-US" dirty="0"/>
              <a:t>Rhetorical Analysis</a:t>
            </a:r>
          </a:p>
          <a:p>
            <a:pPr lvl="1"/>
            <a:r>
              <a:rPr lang="en-US" dirty="0"/>
              <a:t>Argument</a:t>
            </a:r>
          </a:p>
          <a:p>
            <a:pPr lvl="1"/>
            <a:r>
              <a:rPr lang="en-US" dirty="0"/>
              <a:t>Synthesis</a:t>
            </a:r>
          </a:p>
          <a:p>
            <a:r>
              <a:rPr lang="en-US" dirty="0"/>
              <a:t>Multiple Choice</a:t>
            </a:r>
          </a:p>
          <a:p>
            <a:endParaRPr lang="en-US" dirty="0"/>
          </a:p>
        </p:txBody>
      </p:sp>
    </p:spTree>
    <p:extLst>
      <p:ext uri="{BB962C8B-B14F-4D97-AF65-F5344CB8AC3E}">
        <p14:creationId xmlns:p14="http://schemas.microsoft.com/office/powerpoint/2010/main" val="42719868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000">
                <a:latin typeface="Georgia" charset="0"/>
                <a:ea typeface="ＭＳ Ｐゴシック" charset="0"/>
                <a:cs typeface="ＭＳ Ｐゴシック" charset="0"/>
              </a:rPr>
              <a:t>Funding</a:t>
            </a:r>
          </a:p>
        </p:txBody>
      </p:sp>
      <p:sp>
        <p:nvSpPr>
          <p:cNvPr id="28675" name="Content Placeholder 2"/>
          <p:cNvSpPr>
            <a:spLocks noGrp="1"/>
          </p:cNvSpPr>
          <p:nvPr>
            <p:ph sz="quarter" idx="1"/>
          </p:nvPr>
        </p:nvSpPr>
        <p:spPr>
          <a:xfrm>
            <a:off x="301624" y="1527175"/>
            <a:ext cx="8613775" cy="5102225"/>
          </a:xfrm>
        </p:spPr>
        <p:txBody>
          <a:bodyPr/>
          <a:lstStyle/>
          <a:p>
            <a:pPr eaLnBrk="1" hangingPunct="1">
              <a:buFont typeface="Wingdings 2" charset="0"/>
              <a:buNone/>
            </a:pPr>
            <a:r>
              <a:rPr lang="en-US" sz="4000" b="1" dirty="0">
                <a:latin typeface="Georgia" charset="0"/>
                <a:ea typeface="ＭＳ Ｐゴシック" charset="0"/>
                <a:cs typeface="ＭＳ Ｐゴシック" charset="0"/>
              </a:rPr>
              <a:t>Cost</a:t>
            </a:r>
            <a:r>
              <a:rPr lang="en-US" sz="4000" b="1" dirty="0" smtClean="0">
                <a:latin typeface="Georgia" charset="0"/>
                <a:ea typeface="ＭＳ Ｐゴシック" charset="0"/>
                <a:cs typeface="ＭＳ Ｐゴシック" charset="0"/>
              </a:rPr>
              <a:t>:  </a:t>
            </a:r>
            <a:endParaRPr lang="en-US" sz="4000" b="1" dirty="0">
              <a:latin typeface="Georgia" charset="0"/>
              <a:ea typeface="ＭＳ Ｐゴシック" charset="0"/>
              <a:cs typeface="ＭＳ Ｐゴシック" charset="0"/>
            </a:endParaRPr>
          </a:p>
          <a:p>
            <a:pPr eaLnBrk="1" hangingPunct="1"/>
            <a:r>
              <a:rPr lang="en-US" sz="3200" dirty="0" smtClean="0">
                <a:latin typeface="Georgia" charset="0"/>
                <a:ea typeface="ＭＳ Ｐゴシック" charset="0"/>
                <a:cs typeface="ＭＳ Ｐゴシック" charset="0"/>
              </a:rPr>
              <a:t>English teacher released .</a:t>
            </a:r>
            <a:r>
              <a:rPr lang="en-US" sz="3200" dirty="0">
                <a:latin typeface="Georgia" charset="0"/>
                <a:ea typeface="ＭＳ Ｐゴシック" charset="0"/>
                <a:cs typeface="ＭＳ Ｐゴシック" charset="0"/>
              </a:rPr>
              <a:t>2 FTE per each 2 sections </a:t>
            </a:r>
            <a:r>
              <a:rPr lang="en-US" sz="3200" dirty="0" smtClean="0">
                <a:latin typeface="Georgia" charset="0"/>
                <a:ea typeface="ＭＳ Ｐゴシック" charset="0"/>
                <a:cs typeface="ＭＳ Ｐゴシック" charset="0"/>
              </a:rPr>
              <a:t>at a particular grade level.</a:t>
            </a:r>
          </a:p>
          <a:p>
            <a:pPr eaLnBrk="1" hangingPunct="1"/>
            <a:r>
              <a:rPr lang="en-US" sz="3200" dirty="0" smtClean="0">
                <a:latin typeface="Georgia" charset="0"/>
                <a:ea typeface="ＭＳ Ｐゴシック" charset="0"/>
                <a:cs typeface="ＭＳ Ｐゴシック" charset="0"/>
              </a:rPr>
              <a:t>Sign-ups determine the size of the section.  </a:t>
            </a:r>
          </a:p>
          <a:p>
            <a:pPr eaLnBrk="1" hangingPunct="1"/>
            <a:r>
              <a:rPr lang="en-US" sz="3200" dirty="0" smtClean="0">
                <a:latin typeface="Georgia" charset="0"/>
                <a:ea typeface="ＭＳ Ｐゴシック" charset="0"/>
                <a:cs typeface="ＭＳ Ｐゴシック" charset="0"/>
              </a:rPr>
              <a:t>With 2 sections/grade, if 1/2 sign up = one full AP section </a:t>
            </a:r>
          </a:p>
          <a:p>
            <a:pPr eaLnBrk="1" hangingPunct="1"/>
            <a:r>
              <a:rPr lang="en-US" sz="3200" dirty="0" smtClean="0">
                <a:latin typeface="Georgia" charset="0"/>
                <a:ea typeface="ＭＳ Ｐゴシック" charset="0"/>
                <a:cs typeface="ＭＳ Ｐゴシック" charset="0"/>
              </a:rPr>
              <a:t>Two Academies can share a section but the teachers must collaborate very closely as regular and AP sections are integrated.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charset="0"/>
                <a:ea typeface="ＭＳ Ｐゴシック" charset="0"/>
                <a:cs typeface="ＭＳ Ｐゴシック" charset="0"/>
              </a:rPr>
              <a:t>Funding S</a:t>
            </a:r>
            <a:r>
              <a:rPr lang="en-US" sz="3600" b="1" dirty="0" smtClean="0">
                <a:latin typeface="Georgia" charset="0"/>
                <a:ea typeface="ＭＳ Ｐゴシック" charset="0"/>
                <a:cs typeface="ＭＳ Ｐゴシック" charset="0"/>
              </a:rPr>
              <a:t>ources</a:t>
            </a:r>
            <a:endParaRPr lang="en-US" dirty="0"/>
          </a:p>
        </p:txBody>
      </p:sp>
      <p:sp>
        <p:nvSpPr>
          <p:cNvPr id="3" name="Content Placeholder 2"/>
          <p:cNvSpPr>
            <a:spLocks noGrp="1"/>
          </p:cNvSpPr>
          <p:nvPr>
            <p:ph sz="quarter" idx="1"/>
          </p:nvPr>
        </p:nvSpPr>
        <p:spPr/>
        <p:txBody>
          <a:bodyPr/>
          <a:lstStyle/>
          <a:p>
            <a:pPr eaLnBrk="1" hangingPunct="1"/>
            <a:r>
              <a:rPr lang="en-US" sz="2800" dirty="0" smtClean="0">
                <a:latin typeface="Georgia" charset="0"/>
                <a:ea typeface="ＭＳ Ｐゴシック" charset="0"/>
                <a:cs typeface="ＭＳ Ｐゴシック" charset="0"/>
              </a:rPr>
              <a:t>CPA funds have been used</a:t>
            </a:r>
          </a:p>
          <a:p>
            <a:pPr eaLnBrk="1" hangingPunct="1"/>
            <a:r>
              <a:rPr lang="en-US" sz="2800" dirty="0" smtClean="0">
                <a:latin typeface="Georgia" charset="0"/>
                <a:ea typeface="ＭＳ Ｐゴシック" charset="0"/>
                <a:cs typeface="ＭＳ Ｐゴシック" charset="0"/>
              </a:rPr>
              <a:t>General funds have been allocated by the principal or the Site Leadership Team to support a promising equity-based program</a:t>
            </a:r>
          </a:p>
          <a:p>
            <a:pPr eaLnBrk="1" hangingPunct="1"/>
            <a:r>
              <a:rPr lang="en-US" sz="2800" dirty="0" smtClean="0">
                <a:latin typeface="Georgia" charset="0"/>
                <a:ea typeface="ＭＳ Ｐゴシック" charset="0"/>
                <a:cs typeface="ＭＳ Ｐゴシック" charset="0"/>
              </a:rPr>
              <a:t>After-school program or </a:t>
            </a:r>
          </a:p>
          <a:p>
            <a:pPr marL="0" indent="0" eaLnBrk="1" hangingPunct="1">
              <a:buNone/>
            </a:pPr>
            <a:r>
              <a:rPr lang="en-US" sz="2800" dirty="0" smtClean="0">
                <a:latin typeface="Georgia" charset="0"/>
                <a:ea typeface="ＭＳ Ｐゴシック" charset="0"/>
                <a:cs typeface="ＭＳ Ｐゴシック" charset="0"/>
              </a:rPr>
              <a:t>		Summer School funds </a:t>
            </a:r>
          </a:p>
          <a:p>
            <a:pPr eaLnBrk="1" hangingPunct="1"/>
            <a:r>
              <a:rPr lang="en-US" sz="2800" dirty="0" smtClean="0">
                <a:latin typeface="Georgia" charset="0"/>
                <a:ea typeface="ＭＳ Ｐゴシック" charset="0"/>
                <a:cs typeface="ＭＳ Ｐゴシック" charset="0"/>
              </a:rPr>
              <a:t>Title 1 School-Wide Programs funds</a:t>
            </a:r>
          </a:p>
          <a:p>
            <a:pPr marL="0" indent="0">
              <a:buNone/>
            </a:pPr>
            <a:endParaRPr lang="en-US" dirty="0"/>
          </a:p>
        </p:txBody>
      </p:sp>
      <p:pic>
        <p:nvPicPr>
          <p:cNvPr id="4" name="Picture 3" descr="CC0005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895600"/>
            <a:ext cx="2078805" cy="2996284"/>
          </a:xfrm>
          <a:prstGeom prst="rect">
            <a:avLst/>
          </a:prstGeom>
        </p:spPr>
      </p:pic>
    </p:spTree>
    <p:extLst>
      <p:ext uri="{BB962C8B-B14F-4D97-AF65-F5344CB8AC3E}">
        <p14:creationId xmlns:p14="http://schemas.microsoft.com/office/powerpoint/2010/main" val="1029540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Skill Development in 9</a:t>
            </a:r>
            <a:r>
              <a:rPr lang="en-US" sz="2800" b="1" baseline="30000" dirty="0" smtClean="0"/>
              <a:t>th</a:t>
            </a:r>
            <a:r>
              <a:rPr lang="en-US" sz="2800" b="1" dirty="0" smtClean="0"/>
              <a:t> and 10</a:t>
            </a:r>
            <a:r>
              <a:rPr lang="en-US" sz="2800" b="1" baseline="30000" dirty="0" smtClean="0"/>
              <a:t>th</a:t>
            </a:r>
            <a:r>
              <a:rPr lang="en-US" sz="2800" b="1" dirty="0" smtClean="0"/>
              <a:t> grade plus strong recruitment</a:t>
            </a:r>
            <a:endParaRPr lang="en-US" sz="2800" dirty="0"/>
          </a:p>
        </p:txBody>
      </p:sp>
      <p:sp>
        <p:nvSpPr>
          <p:cNvPr id="3" name="Content Placeholder 2"/>
          <p:cNvSpPr>
            <a:spLocks noGrp="1"/>
          </p:cNvSpPr>
          <p:nvPr>
            <p:ph sz="half" idx="1"/>
          </p:nvPr>
        </p:nvSpPr>
        <p:spPr/>
        <p:txBody>
          <a:bodyPr/>
          <a:lstStyle/>
          <a:p>
            <a:r>
              <a:rPr lang="en-US" sz="2600" dirty="0" smtClean="0"/>
              <a:t>Writer Coaches</a:t>
            </a:r>
            <a:r>
              <a:rPr lang="en-US" sz="2600" dirty="0"/>
              <a:t> </a:t>
            </a:r>
            <a:endParaRPr lang="en-US" sz="2600" dirty="0" smtClean="0"/>
          </a:p>
          <a:p>
            <a:r>
              <a:rPr lang="en-US" sz="2600" dirty="0" smtClean="0"/>
              <a:t>Seniors go into sophomore classes in the spring to talk about the value of the AP augmentation </a:t>
            </a:r>
          </a:p>
          <a:p>
            <a:r>
              <a:rPr lang="en-US" sz="2600" dirty="0" smtClean="0"/>
              <a:t>College-going alumni presentations to juniors include the value of the AP Augmentation in their first year in college</a:t>
            </a:r>
          </a:p>
        </p:txBody>
      </p:sp>
      <p:pic>
        <p:nvPicPr>
          <p:cNvPr id="7" name="Content Placeholder 6" descr="IMG_4433.JPG"/>
          <p:cNvPicPr>
            <a:picLocks noGrp="1" noChangeAspect="1"/>
          </p:cNvPicPr>
          <p:nvPr>
            <p:ph sz="half" idx="2"/>
          </p:nvPr>
        </p:nvPicPr>
        <p:blipFill>
          <a:blip r:embed="rId3"/>
          <a:srcRect t="-27280" b="-27280"/>
          <a:stretch>
            <a:fillRect/>
          </a:stretch>
        </p:blipFill>
        <p:spPr/>
      </p:pic>
    </p:spTree>
    <p:extLst>
      <p:ext uri="{BB962C8B-B14F-4D97-AF65-F5344CB8AC3E}">
        <p14:creationId xmlns:p14="http://schemas.microsoft.com/office/powerpoint/2010/main" val="943627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eorgia" charset="0"/>
                <a:ea typeface="ＭＳ Ｐゴシック" charset="0"/>
                <a:cs typeface="ＭＳ Ｐゴシック" charset="0"/>
              </a:rPr>
              <a:t>Who Benefits? - </a:t>
            </a:r>
            <a:r>
              <a:rPr lang="en-US" b="1">
                <a:latin typeface="Georgia" charset="0"/>
                <a:ea typeface="ＭＳ Ｐゴシック" charset="0"/>
                <a:cs typeface="ＭＳ Ｐゴシック" charset="0"/>
              </a:rPr>
              <a:t>EVERYONE</a:t>
            </a:r>
          </a:p>
        </p:txBody>
      </p:sp>
      <p:sp>
        <p:nvSpPr>
          <p:cNvPr id="3" name="Content Placeholder 2"/>
          <p:cNvSpPr>
            <a:spLocks noGrp="1"/>
          </p:cNvSpPr>
          <p:nvPr>
            <p:ph sz="half" idx="1"/>
          </p:nvPr>
        </p:nvSpPr>
        <p:spPr/>
        <p:txBody>
          <a:bodyPr/>
          <a:lstStyle/>
          <a:p>
            <a:pPr>
              <a:buFont typeface="Wingdings 2" charset="0"/>
              <a:buNone/>
            </a:pPr>
            <a:endParaRPr lang="en-US" dirty="0">
              <a:latin typeface="Georgia" charset="0"/>
              <a:ea typeface="ＭＳ Ｐゴシック" charset="0"/>
              <a:cs typeface="ＭＳ Ｐゴシック" charset="0"/>
            </a:endParaRPr>
          </a:p>
        </p:txBody>
      </p:sp>
      <p:pic>
        <p:nvPicPr>
          <p:cNvPr id="7" name="Content Placeholder 6" descr="IMG_4489.JPG"/>
          <p:cNvPicPr>
            <a:picLocks noGrp="1" noChangeAspect="1"/>
          </p:cNvPicPr>
          <p:nvPr>
            <p:ph sz="half" idx="2"/>
          </p:nvPr>
        </p:nvPicPr>
        <p:blipFill>
          <a:blip r:embed="rId3"/>
          <a:srcRect t="-27280" b="-27280"/>
          <a:stretch>
            <a:fillRect/>
          </a:stretch>
        </p:blipFill>
        <p:spPr>
          <a:xfrm>
            <a:off x="228600" y="1447800"/>
            <a:ext cx="4038600" cy="4681728"/>
          </a:xfrm>
        </p:spPr>
      </p:pic>
      <p:sp>
        <p:nvSpPr>
          <p:cNvPr id="8" name="Rectangle 7"/>
          <p:cNvSpPr/>
          <p:nvPr/>
        </p:nvSpPr>
        <p:spPr>
          <a:xfrm>
            <a:off x="4572000" y="1447800"/>
            <a:ext cx="4572000" cy="5186035"/>
          </a:xfrm>
          <a:prstGeom prst="rect">
            <a:avLst/>
          </a:prstGeom>
        </p:spPr>
        <p:txBody>
          <a:bodyPr wrap="square">
            <a:spAutoFit/>
          </a:bodyPr>
          <a:lstStyle/>
          <a:p>
            <a:pPr>
              <a:buFont typeface="Arial"/>
              <a:buChar char="•"/>
            </a:pPr>
            <a:r>
              <a:rPr lang="en-US" sz="2300" dirty="0" smtClean="0">
                <a:latin typeface="Georgia" charset="0"/>
                <a:cs typeface="ＭＳ Ｐゴシック" charset="0"/>
              </a:rPr>
              <a:t> </a:t>
            </a:r>
            <a:r>
              <a:rPr lang="en-US" sz="2200" dirty="0" smtClean="0">
                <a:latin typeface="Georgia" charset="0"/>
                <a:cs typeface="ＭＳ Ｐゴシック" charset="0"/>
              </a:rPr>
              <a:t>Between 30 - 60% of the full grade level usually decide to take AP Augmentation. </a:t>
            </a:r>
          </a:p>
          <a:p>
            <a:r>
              <a:rPr lang="en-US" sz="2200" dirty="0" smtClean="0">
                <a:latin typeface="Georgia" charset="0"/>
                <a:cs typeface="ＭＳ Ｐゴシック" charset="0"/>
              </a:rPr>
              <a:t> </a:t>
            </a:r>
          </a:p>
          <a:p>
            <a:pPr>
              <a:buFont typeface="Arial"/>
              <a:buChar char="•"/>
            </a:pPr>
            <a:r>
              <a:rPr lang="en-US" sz="2200" dirty="0" smtClean="0">
                <a:latin typeface="Georgia" charset="0"/>
                <a:cs typeface="ＭＳ Ｐゴシック" charset="0"/>
              </a:rPr>
              <a:t> In each regular English class, there are 9-18 students also taking AP. </a:t>
            </a:r>
          </a:p>
          <a:p>
            <a:endParaRPr lang="en-US" sz="2200" dirty="0" smtClean="0">
              <a:latin typeface="Georgia" charset="0"/>
              <a:cs typeface="ＭＳ Ｐゴシック" charset="0"/>
            </a:endParaRPr>
          </a:p>
          <a:p>
            <a:pPr>
              <a:buFont typeface="Arial"/>
              <a:buChar char="•"/>
            </a:pPr>
            <a:r>
              <a:rPr lang="en-US" sz="2200" dirty="0" smtClean="0">
                <a:latin typeface="Georgia" charset="0"/>
                <a:cs typeface="ＭＳ Ｐゴシック" charset="0"/>
              </a:rPr>
              <a:t>  Teacher delivers AP curriculum to all students.</a:t>
            </a:r>
          </a:p>
          <a:p>
            <a:r>
              <a:rPr lang="en-US" sz="2200" dirty="0" smtClean="0">
                <a:latin typeface="Georgia" charset="0"/>
                <a:cs typeface="ＭＳ Ｐゴシック" charset="0"/>
              </a:rPr>
              <a:t>Students taking AP get </a:t>
            </a:r>
            <a:r>
              <a:rPr lang="ja-JP" altLang="en-US" sz="2200" dirty="0" smtClean="0">
                <a:latin typeface="Georgia" charset="0"/>
                <a:cs typeface="ＭＳ Ｐゴシック" charset="0"/>
              </a:rPr>
              <a:t>“</a:t>
            </a:r>
            <a:r>
              <a:rPr lang="en-US" sz="2200" dirty="0" smtClean="0">
                <a:latin typeface="Georgia" charset="0"/>
                <a:cs typeface="ＭＳ Ｐゴシック" charset="0"/>
              </a:rPr>
              <a:t>time and a half.</a:t>
            </a:r>
            <a:r>
              <a:rPr lang="ja-JP" altLang="en-US" sz="2200" dirty="0" smtClean="0">
                <a:latin typeface="Georgia" charset="0"/>
                <a:cs typeface="ＭＳ Ｐゴシック" charset="0"/>
              </a:rPr>
              <a:t>”</a:t>
            </a:r>
            <a:r>
              <a:rPr lang="en-US" altLang="ja-JP" sz="2200" dirty="0" smtClean="0">
                <a:latin typeface="Georgia" charset="0"/>
                <a:cs typeface="ＭＳ Ｐゴシック" charset="0"/>
              </a:rPr>
              <a:t>  </a:t>
            </a:r>
          </a:p>
          <a:p>
            <a:endParaRPr lang="en-US" sz="2200" dirty="0" smtClean="0">
              <a:latin typeface="Georgia" charset="0"/>
              <a:cs typeface="ＭＳ Ｐゴシック" charset="0"/>
            </a:endParaRPr>
          </a:p>
          <a:p>
            <a:pPr>
              <a:buFont typeface="Arial"/>
              <a:buChar char="•"/>
            </a:pPr>
            <a:r>
              <a:rPr lang="en-US" sz="2200" dirty="0" smtClean="0">
                <a:latin typeface="Georgia" charset="0"/>
                <a:cs typeface="ＭＳ Ｐゴシック" charset="0"/>
              </a:rPr>
              <a:t>  Increased level of discourse / skill development for </a:t>
            </a:r>
            <a:r>
              <a:rPr lang="en-US" sz="2200" u="sng" dirty="0" smtClean="0">
                <a:latin typeface="Georgia" charset="0"/>
                <a:cs typeface="ＭＳ Ｐゴシック" charset="0"/>
              </a:rPr>
              <a:t>all</a:t>
            </a:r>
            <a:r>
              <a:rPr lang="en-US" sz="2200" dirty="0" smtClean="0">
                <a:latin typeface="Georgia" charset="0"/>
                <a:cs typeface="ＭＳ Ｐゴシック" charset="0"/>
              </a:rPr>
              <a:t> students.</a:t>
            </a:r>
            <a:endParaRPr lang="en-US" sz="2200" dirty="0">
              <a:latin typeface="Georgia"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vs. Large School Demographics</a:t>
            </a:r>
            <a:endParaRPr lang="en-US" dirty="0"/>
          </a:p>
        </p:txBody>
      </p:sp>
      <p:graphicFrame>
        <p:nvGraphicFramePr>
          <p:cNvPr id="4" name="Content Placeholder 3"/>
          <p:cNvGraphicFramePr>
            <a:graphicFrameLocks noGrp="1"/>
          </p:cNvGraphicFramePr>
          <p:nvPr>
            <p:ph sz="quarter" idx="1"/>
          </p:nvPr>
        </p:nvGraphicFramePr>
        <p:xfrm>
          <a:off x="301625" y="1527175"/>
          <a:ext cx="8504238" cy="5262879"/>
        </p:xfrm>
        <a:graphic>
          <a:graphicData uri="http://schemas.openxmlformats.org/drawingml/2006/table">
            <a:tbl>
              <a:tblPr firstRow="1" bandRow="1">
                <a:tableStyleId>{5C22544A-7EE6-4342-B048-85BDC9FD1C3A}</a:tableStyleId>
              </a:tblPr>
              <a:tblGrid>
                <a:gridCol w="2834746"/>
                <a:gridCol w="2834746"/>
                <a:gridCol w="2834746"/>
              </a:tblGrid>
              <a:tr h="370840">
                <a:tc>
                  <a:txBody>
                    <a:bodyPr/>
                    <a:lstStyle/>
                    <a:p>
                      <a:endParaRPr lang="en-US" dirty="0"/>
                    </a:p>
                  </a:txBody>
                  <a:tcPr/>
                </a:tc>
                <a:tc>
                  <a:txBody>
                    <a:bodyPr/>
                    <a:lstStyle/>
                    <a:p>
                      <a:r>
                        <a:rPr kumimoji="0" lang="en-US" sz="1800" b="1" kern="1200" dirty="0" smtClean="0">
                          <a:solidFill>
                            <a:schemeClr val="lt1"/>
                          </a:solidFill>
                          <a:latin typeface="+mn-lt"/>
                          <a:ea typeface="+mn-ea"/>
                          <a:cs typeface="+mn-cs"/>
                        </a:rPr>
                        <a:t>CPAs</a:t>
                      </a:r>
                    </a:p>
                    <a:p>
                      <a:r>
                        <a:rPr kumimoji="0" lang="en-US" sz="1800" b="1" kern="1200" dirty="0" smtClean="0">
                          <a:solidFill>
                            <a:schemeClr val="lt1"/>
                          </a:solidFill>
                          <a:latin typeface="+mn-lt"/>
                          <a:ea typeface="+mn-ea"/>
                          <a:cs typeface="+mn-cs"/>
                        </a:rPr>
                        <a:t>(</a:t>
                      </a:r>
                      <a:r>
                        <a:rPr kumimoji="0" lang="en-US" sz="1800" b="1" kern="1200" dirty="0" err="1" smtClean="0">
                          <a:solidFill>
                            <a:schemeClr val="lt1"/>
                          </a:solidFill>
                          <a:latin typeface="+mn-lt"/>
                          <a:ea typeface="+mn-ea"/>
                          <a:cs typeface="+mn-cs"/>
                        </a:rPr>
                        <a:t>n</a:t>
                      </a:r>
                      <a:r>
                        <a:rPr kumimoji="0" lang="en-US" sz="1800" b="1" kern="1200" dirty="0" smtClean="0">
                          <a:solidFill>
                            <a:schemeClr val="lt1"/>
                          </a:solidFill>
                          <a:latin typeface="+mn-lt"/>
                          <a:ea typeface="+mn-ea"/>
                          <a:cs typeface="+mn-cs"/>
                        </a:rPr>
                        <a:t>=808)</a:t>
                      </a:r>
                      <a:r>
                        <a:rPr lang="en-US" dirty="0" smtClean="0"/>
                        <a:t> </a:t>
                      </a:r>
                      <a:endParaRPr lang="en-US" dirty="0"/>
                    </a:p>
                  </a:txBody>
                  <a:tcPr/>
                </a:tc>
                <a:tc>
                  <a:txBody>
                    <a:bodyPr/>
                    <a:lstStyle/>
                    <a:p>
                      <a:r>
                        <a:rPr kumimoji="0" lang="en-US" sz="1800" b="1" kern="1200" dirty="0" smtClean="0">
                          <a:solidFill>
                            <a:schemeClr val="lt1"/>
                          </a:solidFill>
                          <a:latin typeface="+mn-lt"/>
                          <a:ea typeface="+mn-ea"/>
                          <a:cs typeface="+mn-cs"/>
                        </a:rPr>
                        <a:t>BHS </a:t>
                      </a:r>
                    </a:p>
                    <a:p>
                      <a:r>
                        <a:rPr kumimoji="0" lang="en-US" sz="1800" b="1" kern="1200" dirty="0" smtClean="0">
                          <a:solidFill>
                            <a:schemeClr val="lt1"/>
                          </a:solidFill>
                          <a:latin typeface="+mn-lt"/>
                          <a:ea typeface="+mn-ea"/>
                          <a:cs typeface="+mn-cs"/>
                        </a:rPr>
                        <a:t>(-CPAs)</a:t>
                      </a:r>
                    </a:p>
                    <a:p>
                      <a:r>
                        <a:rPr kumimoji="0" lang="en-US" sz="1800" b="1" kern="1200" dirty="0" smtClean="0">
                          <a:solidFill>
                            <a:schemeClr val="lt1"/>
                          </a:solidFill>
                          <a:latin typeface="+mn-lt"/>
                          <a:ea typeface="+mn-ea"/>
                          <a:cs typeface="+mn-cs"/>
                        </a:rPr>
                        <a:t>(</a:t>
                      </a:r>
                      <a:r>
                        <a:rPr kumimoji="0" lang="en-US" sz="1800" b="1" kern="1200" dirty="0" err="1" smtClean="0">
                          <a:solidFill>
                            <a:schemeClr val="lt1"/>
                          </a:solidFill>
                          <a:latin typeface="+mn-lt"/>
                          <a:ea typeface="+mn-ea"/>
                          <a:cs typeface="+mn-cs"/>
                        </a:rPr>
                        <a:t>n</a:t>
                      </a:r>
                      <a:r>
                        <a:rPr kumimoji="0" lang="en-US" sz="1800" b="1" kern="1200" dirty="0" smtClean="0">
                          <a:solidFill>
                            <a:schemeClr val="lt1"/>
                          </a:solidFill>
                          <a:latin typeface="+mn-lt"/>
                          <a:ea typeface="+mn-ea"/>
                          <a:cs typeface="+mn-cs"/>
                        </a:rPr>
                        <a:t>=2066)</a:t>
                      </a:r>
                      <a:r>
                        <a:rPr lang="en-US" dirty="0" smtClean="0"/>
                        <a:t> </a:t>
                      </a:r>
                      <a:endParaRPr lang="en-US" dirty="0"/>
                    </a:p>
                  </a:txBody>
                  <a:tcPr/>
                </a:tc>
              </a:tr>
              <a:tr h="370840">
                <a:tc>
                  <a:txBody>
                    <a:bodyPr/>
                    <a:lstStyle/>
                    <a:p>
                      <a:r>
                        <a:rPr kumimoji="0" lang="en-US" sz="1800" b="1" kern="1200" dirty="0" smtClean="0">
                          <a:solidFill>
                            <a:schemeClr val="dk1"/>
                          </a:solidFill>
                          <a:latin typeface="+mn-lt"/>
                          <a:ea typeface="+mn-ea"/>
                          <a:cs typeface="+mn-cs"/>
                        </a:rPr>
                        <a:t>Primary Race:</a:t>
                      </a:r>
                      <a:r>
                        <a:rPr lang="en-US" dirty="0" smtClean="0"/>
                        <a:t> </a:t>
                      </a:r>
                      <a:endParaRPr lang="en-US" dirty="0"/>
                    </a:p>
                  </a:txBody>
                  <a:tcPr/>
                </a:tc>
                <a:tc>
                  <a:txBody>
                    <a:bodyPr/>
                    <a:lstStyle/>
                    <a:p>
                      <a:endParaRPr lang="en-US"/>
                    </a:p>
                  </a:txBody>
                  <a:tcPr/>
                </a:tc>
                <a:tc>
                  <a:txBody>
                    <a:bodyPr/>
                    <a:lstStyle/>
                    <a:p>
                      <a:endParaRPr lang="en-US"/>
                    </a:p>
                  </a:txBody>
                  <a:tcPr/>
                </a:tc>
              </a:tr>
              <a:tr h="370840">
                <a:tc>
                  <a:txBody>
                    <a:bodyPr/>
                    <a:lstStyle/>
                    <a:p>
                      <a:pPr algn="r"/>
                      <a:r>
                        <a:rPr kumimoji="0" lang="en-US" sz="1800" kern="1200" dirty="0" smtClean="0">
                          <a:solidFill>
                            <a:schemeClr val="dk1"/>
                          </a:solidFill>
                          <a:latin typeface="+mn-lt"/>
                          <a:ea typeface="+mn-ea"/>
                          <a:cs typeface="+mn-cs"/>
                        </a:rPr>
                        <a:t>African American</a:t>
                      </a:r>
                      <a:r>
                        <a:rPr lang="en-US" dirty="0" smtClean="0"/>
                        <a:t> </a:t>
                      </a:r>
                      <a:endParaRPr lang="en-US" dirty="0"/>
                    </a:p>
                  </a:txBody>
                  <a:tcPr/>
                </a:tc>
                <a:tc>
                  <a:txBody>
                    <a:bodyPr/>
                    <a:lstStyle/>
                    <a:p>
                      <a:pPr algn="ctr"/>
                      <a:r>
                        <a:rPr lang="en-US" dirty="0" smtClean="0"/>
                        <a:t>40%</a:t>
                      </a:r>
                      <a:endParaRPr lang="en-US" dirty="0"/>
                    </a:p>
                  </a:txBody>
                  <a:tcPr/>
                </a:tc>
                <a:tc>
                  <a:txBody>
                    <a:bodyPr/>
                    <a:lstStyle/>
                    <a:p>
                      <a:pPr algn="ctr"/>
                      <a:r>
                        <a:rPr lang="en-US" dirty="0" smtClean="0"/>
                        <a:t>20%</a:t>
                      </a:r>
                      <a:endParaRPr lang="en-US" dirty="0"/>
                    </a:p>
                  </a:txBody>
                  <a:tcPr/>
                </a:tc>
              </a:tr>
              <a:tr h="370840">
                <a:tc>
                  <a:txBody>
                    <a:bodyPr/>
                    <a:lstStyle/>
                    <a:p>
                      <a:pPr algn="r"/>
                      <a:r>
                        <a:rPr kumimoji="0" lang="en-US" sz="1800" kern="1200" dirty="0" smtClean="0">
                          <a:solidFill>
                            <a:schemeClr val="dk1"/>
                          </a:solidFill>
                          <a:latin typeface="+mn-lt"/>
                          <a:ea typeface="+mn-ea"/>
                          <a:cs typeface="+mn-cs"/>
                        </a:rPr>
                        <a:t>White</a:t>
                      </a:r>
                      <a:r>
                        <a:rPr lang="en-US" dirty="0" smtClean="0"/>
                        <a:t> </a:t>
                      </a:r>
                      <a:endParaRPr lang="en-US" dirty="0"/>
                    </a:p>
                  </a:txBody>
                  <a:tcPr/>
                </a:tc>
                <a:tc>
                  <a:txBody>
                    <a:bodyPr/>
                    <a:lstStyle/>
                    <a:p>
                      <a:pPr algn="ctr"/>
                      <a:r>
                        <a:rPr lang="en-US" dirty="0" smtClean="0"/>
                        <a:t>30%</a:t>
                      </a:r>
                      <a:endParaRPr lang="en-US" dirty="0"/>
                    </a:p>
                  </a:txBody>
                  <a:tcPr/>
                </a:tc>
                <a:tc>
                  <a:txBody>
                    <a:bodyPr/>
                    <a:lstStyle/>
                    <a:p>
                      <a:pPr algn="ctr"/>
                      <a:r>
                        <a:rPr lang="en-US" dirty="0" smtClean="0"/>
                        <a:t>50%</a:t>
                      </a:r>
                      <a:endParaRPr lang="en-US" dirty="0"/>
                    </a:p>
                  </a:txBody>
                  <a:tcPr/>
                </a:tc>
              </a:tr>
              <a:tr h="370840">
                <a:tc>
                  <a:txBody>
                    <a:bodyPr/>
                    <a:lstStyle/>
                    <a:p>
                      <a:pPr algn="r"/>
                      <a:r>
                        <a:rPr kumimoji="0" lang="en-US" sz="1800" kern="1200" dirty="0" smtClean="0">
                          <a:solidFill>
                            <a:schemeClr val="dk1"/>
                          </a:solidFill>
                          <a:latin typeface="+mn-lt"/>
                          <a:ea typeface="+mn-ea"/>
                          <a:cs typeface="+mn-cs"/>
                        </a:rPr>
                        <a:t>Other Race</a:t>
                      </a:r>
                      <a:r>
                        <a:rPr lang="en-US" dirty="0" smtClean="0"/>
                        <a:t> </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r>
              <a:tr h="370840">
                <a:tc>
                  <a:txBody>
                    <a:bodyPr/>
                    <a:lstStyle/>
                    <a:p>
                      <a:r>
                        <a:rPr kumimoji="0" lang="en-US" sz="1800" b="1" kern="1200" dirty="0" smtClean="0">
                          <a:solidFill>
                            <a:schemeClr val="dk1"/>
                          </a:solidFill>
                          <a:latin typeface="+mn-lt"/>
                          <a:ea typeface="+mn-ea"/>
                          <a:cs typeface="+mn-cs"/>
                        </a:rPr>
                        <a:t>SED</a:t>
                      </a:r>
                      <a:r>
                        <a:rPr lang="en-US" dirty="0" smtClean="0"/>
                        <a:t> </a:t>
                      </a:r>
                      <a:endParaRPr lang="en-US" dirty="0"/>
                    </a:p>
                  </a:txBody>
                  <a:tcPr/>
                </a:tc>
                <a:tc>
                  <a:txBody>
                    <a:bodyPr/>
                    <a:lstStyle/>
                    <a:p>
                      <a:pPr algn="ctr"/>
                      <a:r>
                        <a:rPr lang="en-US" dirty="0" smtClean="0"/>
                        <a:t>40%</a:t>
                      </a:r>
                      <a:endParaRPr lang="en-US" dirty="0"/>
                    </a:p>
                  </a:txBody>
                  <a:tcPr/>
                </a:tc>
                <a:tc>
                  <a:txBody>
                    <a:bodyPr/>
                    <a:lstStyle/>
                    <a:p>
                      <a:pPr algn="ctr"/>
                      <a:r>
                        <a:rPr lang="en-US" dirty="0" smtClean="0"/>
                        <a:t>23%</a:t>
                      </a:r>
                      <a:endParaRPr lang="en-US" dirty="0"/>
                    </a:p>
                  </a:txBody>
                  <a:tcPr/>
                </a:tc>
              </a:tr>
              <a:tr h="370840">
                <a:tc>
                  <a:txBody>
                    <a:bodyPr/>
                    <a:lstStyle/>
                    <a:p>
                      <a:r>
                        <a:rPr kumimoji="0" lang="en-US" sz="1800" b="1" kern="1200" dirty="0" smtClean="0">
                          <a:solidFill>
                            <a:schemeClr val="dk1"/>
                          </a:solidFill>
                          <a:latin typeface="+mn-lt"/>
                          <a:ea typeface="+mn-ea"/>
                          <a:cs typeface="+mn-cs"/>
                        </a:rPr>
                        <a:t>Latino</a:t>
                      </a:r>
                      <a:r>
                        <a:rPr lang="en-US" dirty="0" smtClean="0"/>
                        <a:t> </a:t>
                      </a:r>
                      <a:endParaRPr lang="en-US" dirty="0"/>
                    </a:p>
                  </a:txBody>
                  <a:tcPr/>
                </a:tc>
                <a:tc>
                  <a:txBody>
                    <a:bodyPr/>
                    <a:lstStyle/>
                    <a:p>
                      <a:pPr algn="ctr"/>
                      <a:r>
                        <a:rPr lang="en-US" dirty="0" smtClean="0"/>
                        <a:t>29%</a:t>
                      </a:r>
                      <a:endParaRPr lang="en-US" dirty="0"/>
                    </a:p>
                  </a:txBody>
                  <a:tcPr/>
                </a:tc>
                <a:tc>
                  <a:txBody>
                    <a:bodyPr/>
                    <a:lstStyle/>
                    <a:p>
                      <a:pPr algn="ctr"/>
                      <a:r>
                        <a:rPr lang="en-US" dirty="0" smtClean="0"/>
                        <a:t>18%</a:t>
                      </a:r>
                      <a:endParaRPr lang="en-US" dirty="0"/>
                    </a:p>
                  </a:txBody>
                  <a:tcPr/>
                </a:tc>
              </a:tr>
              <a:tr h="370840">
                <a:tc>
                  <a:txBody>
                    <a:bodyPr/>
                    <a:lstStyle/>
                    <a:p>
                      <a:r>
                        <a:rPr kumimoji="0" lang="en-US" sz="1800" b="1" kern="1200" dirty="0" smtClean="0">
                          <a:solidFill>
                            <a:schemeClr val="dk1"/>
                          </a:solidFill>
                          <a:latin typeface="+mn-lt"/>
                          <a:ea typeface="+mn-ea"/>
                          <a:cs typeface="+mn-cs"/>
                        </a:rPr>
                        <a:t>Special Education</a:t>
                      </a:r>
                      <a:r>
                        <a:rPr lang="en-US" dirty="0" smtClean="0"/>
                        <a:t> </a:t>
                      </a:r>
                      <a:endParaRPr lang="en-US" dirty="0"/>
                    </a:p>
                  </a:txBody>
                  <a:tcPr/>
                </a:tc>
                <a:tc>
                  <a:txBody>
                    <a:bodyPr/>
                    <a:lstStyle/>
                    <a:p>
                      <a:pPr algn="ctr"/>
                      <a:r>
                        <a:rPr lang="en-US" dirty="0" smtClean="0"/>
                        <a:t>12%</a:t>
                      </a:r>
                      <a:endParaRPr lang="en-US" dirty="0"/>
                    </a:p>
                  </a:txBody>
                  <a:tcPr/>
                </a:tc>
                <a:tc>
                  <a:txBody>
                    <a:bodyPr/>
                    <a:lstStyle/>
                    <a:p>
                      <a:pPr algn="ctr"/>
                      <a:r>
                        <a:rPr lang="en-US" dirty="0" smtClean="0"/>
                        <a:t>7%</a:t>
                      </a:r>
                      <a:endParaRPr lang="en-US" dirty="0"/>
                    </a:p>
                  </a:txBody>
                  <a:tcPr/>
                </a:tc>
              </a:tr>
              <a:tr h="370840">
                <a:tc>
                  <a:txBody>
                    <a:bodyPr/>
                    <a:lstStyle/>
                    <a:p>
                      <a:r>
                        <a:rPr kumimoji="0" lang="en-US" sz="1800" b="1" kern="1200" dirty="0" smtClean="0">
                          <a:solidFill>
                            <a:schemeClr val="dk1"/>
                          </a:solidFill>
                          <a:latin typeface="+mn-lt"/>
                          <a:ea typeface="+mn-ea"/>
                          <a:cs typeface="+mn-cs"/>
                        </a:rPr>
                        <a:t>English Learner</a:t>
                      </a:r>
                      <a:r>
                        <a:rPr lang="en-US" dirty="0" smtClean="0"/>
                        <a:t> </a:t>
                      </a:r>
                      <a:endParaRPr lang="en-US" dirty="0"/>
                    </a:p>
                  </a:txBody>
                  <a:tcPr/>
                </a:tc>
                <a:tc>
                  <a:txBody>
                    <a:bodyPr/>
                    <a:lstStyle/>
                    <a:p>
                      <a:pPr algn="ctr"/>
                      <a:r>
                        <a:rPr lang="en-US" dirty="0" smtClean="0"/>
                        <a:t>7%</a:t>
                      </a:r>
                      <a:endParaRPr lang="en-US" dirty="0"/>
                    </a:p>
                  </a:txBody>
                  <a:tcPr/>
                </a:tc>
                <a:tc>
                  <a:txBody>
                    <a:bodyPr/>
                    <a:lstStyle/>
                    <a:p>
                      <a:pPr algn="ctr"/>
                      <a:r>
                        <a:rPr lang="en-US" dirty="0" smtClean="0"/>
                        <a:t>3%</a:t>
                      </a:r>
                      <a:endParaRPr lang="en-US" dirty="0"/>
                    </a:p>
                  </a:txBody>
                  <a:tcPr/>
                </a:tc>
              </a:tr>
              <a:tr h="370840">
                <a:tc>
                  <a:txBody>
                    <a:bodyPr/>
                    <a:lstStyle/>
                    <a:p>
                      <a:r>
                        <a:rPr kumimoji="0" lang="en-US" sz="1800" b="1" kern="1200" dirty="0" smtClean="0">
                          <a:solidFill>
                            <a:schemeClr val="dk1"/>
                          </a:solidFill>
                          <a:latin typeface="+mn-lt"/>
                          <a:ea typeface="+mn-ea"/>
                          <a:cs typeface="+mn-cs"/>
                        </a:rPr>
                        <a:t>Parent Education Level:</a:t>
                      </a:r>
                      <a:r>
                        <a:rPr lang="en-US" dirty="0" smtClean="0"/>
                        <a:t> </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r"/>
                      <a:r>
                        <a:rPr kumimoji="0" lang="en-US" sz="1800" kern="1200" dirty="0" smtClean="0">
                          <a:solidFill>
                            <a:schemeClr val="dk1"/>
                          </a:solidFill>
                          <a:latin typeface="+mn-lt"/>
                          <a:ea typeface="+mn-ea"/>
                          <a:cs typeface="+mn-cs"/>
                        </a:rPr>
                        <a:t>College degree</a:t>
                      </a:r>
                      <a:r>
                        <a:rPr lang="en-US" dirty="0" smtClean="0"/>
                        <a:t> </a:t>
                      </a:r>
                      <a:endParaRPr lang="en-US" dirty="0"/>
                    </a:p>
                  </a:txBody>
                  <a:tcPr/>
                </a:tc>
                <a:tc>
                  <a:txBody>
                    <a:bodyPr/>
                    <a:lstStyle/>
                    <a:p>
                      <a:pPr algn="ctr"/>
                      <a:r>
                        <a:rPr lang="en-US" dirty="0" smtClean="0"/>
                        <a:t>41%</a:t>
                      </a:r>
                      <a:endParaRPr lang="en-US" dirty="0"/>
                    </a:p>
                  </a:txBody>
                  <a:tcPr/>
                </a:tc>
                <a:tc>
                  <a:txBody>
                    <a:bodyPr/>
                    <a:lstStyle/>
                    <a:p>
                      <a:pPr algn="ctr"/>
                      <a:r>
                        <a:rPr lang="en-US" dirty="0" smtClean="0"/>
                        <a:t>64%</a:t>
                      </a:r>
                      <a:endParaRPr lang="en-US" dirty="0"/>
                    </a:p>
                  </a:txBody>
                  <a:tcPr/>
                </a:tc>
              </a:tr>
              <a:tr h="370840">
                <a:tc>
                  <a:txBody>
                    <a:bodyPr/>
                    <a:lstStyle/>
                    <a:p>
                      <a:pPr algn="r"/>
                      <a:r>
                        <a:rPr kumimoji="0" lang="en-US" sz="1800" kern="1200" dirty="0" smtClean="0">
                          <a:solidFill>
                            <a:schemeClr val="dk1"/>
                          </a:solidFill>
                          <a:latin typeface="+mn-lt"/>
                          <a:ea typeface="+mn-ea"/>
                          <a:cs typeface="+mn-cs"/>
                        </a:rPr>
                        <a:t>HS Diploma or less</a:t>
                      </a:r>
                      <a:r>
                        <a:rPr lang="en-US" dirty="0" smtClean="0"/>
                        <a:t> </a:t>
                      </a:r>
                      <a:endParaRPr lang="en-US" dirty="0"/>
                    </a:p>
                  </a:txBody>
                  <a:tcPr/>
                </a:tc>
                <a:tc>
                  <a:txBody>
                    <a:bodyPr/>
                    <a:lstStyle/>
                    <a:p>
                      <a:pPr algn="ctr"/>
                      <a:r>
                        <a:rPr lang="en-US" dirty="0" smtClean="0"/>
                        <a:t>8%</a:t>
                      </a:r>
                      <a:endParaRPr lang="en-US" dirty="0"/>
                    </a:p>
                  </a:txBody>
                  <a:tcPr/>
                </a:tc>
                <a:tc>
                  <a:txBody>
                    <a:bodyPr/>
                    <a:lstStyle/>
                    <a:p>
                      <a:pPr algn="ctr"/>
                      <a:r>
                        <a:rPr lang="en-US" dirty="0" smtClean="0"/>
                        <a:t>4%</a:t>
                      </a: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a:ln w="9525"/>
          <a:effectLst>
            <a:outerShdw blurRad="63500" dist="25400" dir="5400000" rotWithShape="0">
              <a:srgbClr val="000000">
                <a:alpha val="34999"/>
              </a:srgbClr>
            </a:outerShdw>
          </a:effectLst>
        </p:spPr>
        <p:txBody>
          <a:bodyPr/>
          <a:lstStyle/>
          <a:p>
            <a:pPr eaLnBrk="1" fontAlgn="auto" hangingPunct="1">
              <a:spcAft>
                <a:spcPts val="0"/>
              </a:spcAft>
              <a:buFont typeface="Wingdings 2"/>
              <a:buNone/>
              <a:defRPr/>
            </a:pPr>
            <a:r>
              <a:rPr/>
              <a:t>Large School</a:t>
            </a:r>
          </a:p>
        </p:txBody>
      </p:sp>
      <p:sp>
        <p:nvSpPr>
          <p:cNvPr id="3" name="Text Placeholder 2"/>
          <p:cNvSpPr>
            <a:spLocks noGrp="1"/>
          </p:cNvSpPr>
          <p:nvPr>
            <p:ph type="body" sz="half" idx="3"/>
          </p:nvPr>
        </p:nvSpPr>
        <p:spPr>
          <a:xfrm>
            <a:off x="4791075" y="1524000"/>
            <a:ext cx="4041775" cy="731838"/>
          </a:xfrm>
          <a:ln w="9525"/>
          <a:effectLst>
            <a:outerShdw blurRad="63500" dist="25400" dir="5400000" rotWithShape="0">
              <a:srgbClr val="000000">
                <a:alpha val="34999"/>
              </a:srgbClr>
            </a:outerShdw>
          </a:effectLst>
        </p:spPr>
        <p:txBody>
          <a:bodyPr/>
          <a:lstStyle/>
          <a:p>
            <a:pPr eaLnBrk="1" hangingPunct="1"/>
            <a:r>
              <a:rPr lang="en-US">
                <a:solidFill>
                  <a:srgbClr val="FFFFFF"/>
                </a:solidFill>
                <a:latin typeface="Georgia" charset="0"/>
                <a:ea typeface="ＭＳ Ｐゴシック" charset="0"/>
                <a:cs typeface="ＭＳ Ｐゴシック" charset="0"/>
              </a:rPr>
              <a:t>CP Academy</a:t>
            </a:r>
          </a:p>
        </p:txBody>
      </p:sp>
      <p:graphicFrame>
        <p:nvGraphicFramePr>
          <p:cNvPr id="34818" name="Content Placeholder 7"/>
          <p:cNvGraphicFramePr>
            <a:graphicFrameLocks noGrp="1"/>
          </p:cNvGraphicFramePr>
          <p:nvPr>
            <p:ph sz="quarter" idx="2"/>
          </p:nvPr>
        </p:nvGraphicFramePr>
        <p:xfrm>
          <a:off x="301625" y="2471738"/>
          <a:ext cx="4041775" cy="3395662"/>
        </p:xfrm>
        <a:graphic>
          <a:graphicData uri="http://schemas.openxmlformats.org/presentationml/2006/ole">
            <mc:AlternateContent xmlns:mc="http://schemas.openxmlformats.org/markup-compatibility/2006">
              <mc:Choice xmlns:v="urn:schemas-microsoft-com:vml" Requires="v">
                <p:oleObj spid="_x0000_s34895" r:id="rId4" imgW="4048095" imgH="3401863" progId="Excel.Chart.8">
                  <p:embed/>
                </p:oleObj>
              </mc:Choice>
              <mc:Fallback>
                <p:oleObj r:id="rId4" imgW="4048095" imgH="3401863" progId="Excel.Chart.8">
                  <p:embed/>
                  <p:pic>
                    <p:nvPicPr>
                      <p:cNvPr id="0" name="Picture 6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2471738"/>
                        <a:ext cx="4041775" cy="339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Content Placeholder 8"/>
          <p:cNvGraphicFramePr>
            <a:graphicFrameLocks noGrp="1"/>
          </p:cNvGraphicFramePr>
          <p:nvPr>
            <p:ph sz="quarter" idx="4"/>
          </p:nvPr>
        </p:nvGraphicFramePr>
        <p:xfrm>
          <a:off x="4800600" y="2471738"/>
          <a:ext cx="4038600" cy="3821112"/>
        </p:xfrm>
        <a:graphic>
          <a:graphicData uri="http://schemas.openxmlformats.org/presentationml/2006/ole">
            <mc:AlternateContent xmlns:mc="http://schemas.openxmlformats.org/markup-compatibility/2006">
              <mc:Choice xmlns:v="urn:schemas-microsoft-com:vml" Requires="v">
                <p:oleObj spid="_x0000_s34896" r:id="rId6" imgW="4035902" imgH="3822523" progId="Excel.Chart.8">
                  <p:embed/>
                </p:oleObj>
              </mc:Choice>
              <mc:Fallback>
                <p:oleObj r:id="rId6" imgW="4035902" imgH="3822523" progId="Excel.Chart.8">
                  <p:embed/>
                  <p:pic>
                    <p:nvPicPr>
                      <p:cNvPr id="0" name="Picture 67"/>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471738"/>
                        <a:ext cx="4038600" cy="382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3" name="Title 6"/>
          <p:cNvSpPr>
            <a:spLocks noGrp="1"/>
          </p:cNvSpPr>
          <p:nvPr>
            <p:ph type="title"/>
          </p:nvPr>
        </p:nvSpPr>
        <p:spPr/>
        <p:txBody>
          <a:bodyPr/>
          <a:lstStyle/>
          <a:p>
            <a:pPr eaLnBrk="1" hangingPunct="1"/>
            <a:r>
              <a:rPr lang="en-US">
                <a:latin typeface="Georgia" charset="0"/>
                <a:ea typeface="ＭＳ Ｐゴシック" charset="0"/>
                <a:cs typeface="ＭＳ Ｐゴシック" charset="0"/>
              </a:rPr>
              <a:t>AP Demographics at Berkeley High School</a:t>
            </a:r>
          </a:p>
        </p:txBody>
      </p:sp>
      <p:graphicFrame>
        <p:nvGraphicFramePr>
          <p:cNvPr id="34820" name="Chart 8"/>
          <p:cNvGraphicFramePr>
            <a:graphicFrameLocks/>
          </p:cNvGraphicFramePr>
          <p:nvPr/>
        </p:nvGraphicFramePr>
        <p:xfrm>
          <a:off x="304800" y="2514600"/>
          <a:ext cx="4038600" cy="3429000"/>
        </p:xfrm>
        <a:graphic>
          <a:graphicData uri="http://schemas.openxmlformats.org/presentationml/2006/ole">
            <mc:AlternateContent xmlns:mc="http://schemas.openxmlformats.org/markup-compatibility/2006">
              <mc:Choice xmlns:v="urn:schemas-microsoft-com:vml" Requires="v">
                <p:oleObj spid="_x0000_s34897" r:id="rId8" imgW="4041998" imgH="3426249" progId="Excel.Chart.8">
                  <p:embed/>
                </p:oleObj>
              </mc:Choice>
              <mc:Fallback>
                <p:oleObj r:id="rId8" imgW="4041998" imgH="3426249" progId="Excel.Chart.8">
                  <p:embed/>
                  <p:pic>
                    <p:nvPicPr>
                      <p:cNvPr id="0" name="Picture 6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514600"/>
                        <a:ext cx="40386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eorgia" charset="0"/>
                <a:ea typeface="ＭＳ Ｐゴシック" charset="0"/>
                <a:cs typeface="ＭＳ Ｐゴシック" charset="0"/>
              </a:rPr>
              <a:t>AP Supports ALL Students</a:t>
            </a:r>
          </a:p>
        </p:txBody>
      </p:sp>
      <p:sp>
        <p:nvSpPr>
          <p:cNvPr id="40963" name="Content Placeholder 2"/>
          <p:cNvSpPr>
            <a:spLocks noGrp="1"/>
          </p:cNvSpPr>
          <p:nvPr>
            <p:ph sz="quarter" idx="1"/>
          </p:nvPr>
        </p:nvSpPr>
        <p:spPr>
          <a:xfrm>
            <a:off x="228600" y="1447800"/>
            <a:ext cx="8504238" cy="4572000"/>
          </a:xfrm>
        </p:spPr>
        <p:txBody>
          <a:bodyPr/>
          <a:lstStyle/>
          <a:p>
            <a:r>
              <a:rPr lang="en-US" dirty="0">
                <a:latin typeface="Georgia" charset="0"/>
                <a:ea typeface="ＭＳ Ｐゴシック" charset="0"/>
                <a:cs typeface="ＭＳ Ｐゴシック" charset="0"/>
              </a:rPr>
              <a:t>Brian:  </a:t>
            </a:r>
            <a:r>
              <a:rPr lang="ja-JP" altLang="en-US" dirty="0">
                <a:latin typeface="Georgia" charset="0"/>
                <a:ea typeface="ＭＳ Ｐゴシック" charset="0"/>
                <a:cs typeface="ＭＳ Ｐゴシック" charset="0"/>
              </a:rPr>
              <a:t>“</a:t>
            </a:r>
            <a:r>
              <a:rPr lang="en-US" dirty="0">
                <a:latin typeface="Georgia" charset="0"/>
                <a:ea typeface="ＭＳ Ｐゴシック" charset="0"/>
                <a:cs typeface="ＭＳ Ｐゴシック" charset="0"/>
              </a:rPr>
              <a:t>I had to retake the [CAHSEE] test one time.  I retook it at the beginning of my </a:t>
            </a:r>
            <a:r>
              <a:rPr lang="en-US" dirty="0" smtClean="0">
                <a:latin typeface="Georgia" charset="0"/>
                <a:ea typeface="ＭＳ Ｐゴシック" charset="0"/>
                <a:cs typeface="ＭＳ Ｐゴシック" charset="0"/>
              </a:rPr>
              <a:t>eleventh grade </a:t>
            </a:r>
            <a:r>
              <a:rPr lang="en-US" dirty="0">
                <a:latin typeface="Georgia" charset="0"/>
                <a:ea typeface="ＭＳ Ｐゴシック" charset="0"/>
                <a:cs typeface="ＭＳ Ｐゴシック" charset="0"/>
              </a:rPr>
              <a:t>year, after I had been in the AP class for about a month.  After being in AP, listening and participating in the discussions of my classmates – everything was at such a high level…. I got into the exit exam and I was like </a:t>
            </a:r>
            <a:r>
              <a:rPr lang="ja-JP" altLang="en-US" dirty="0">
                <a:latin typeface="Georgia" charset="0"/>
                <a:ea typeface="ＭＳ Ｐゴシック" charset="0"/>
                <a:cs typeface="ＭＳ Ｐゴシック" charset="0"/>
              </a:rPr>
              <a:t>‘</a:t>
            </a:r>
            <a:r>
              <a:rPr lang="en-US" dirty="0">
                <a:latin typeface="Georgia" charset="0"/>
                <a:ea typeface="ＭＳ Ｐゴシック" charset="0"/>
                <a:cs typeface="ＭＳ Ｐゴシック" charset="0"/>
              </a:rPr>
              <a:t>this is a piece of cake!</a:t>
            </a:r>
            <a:r>
              <a:rPr lang="ja-JP" altLang="en-US" dirty="0">
                <a:latin typeface="Georgia" charset="0"/>
                <a:ea typeface="ＭＳ Ｐゴシック" charset="0"/>
                <a:cs typeface="ＭＳ Ｐゴシック" charset="0"/>
              </a:rPr>
              <a:t>’”</a:t>
            </a:r>
            <a:endParaRPr lang="en-US" dirty="0">
              <a:latin typeface="Georgia" charset="0"/>
              <a:ea typeface="ＭＳ Ｐゴシック" charset="0"/>
              <a:cs typeface="ＭＳ Ｐゴシック" charset="0"/>
            </a:endParaRPr>
          </a:p>
          <a:p>
            <a:pPr>
              <a:buFont typeface="Wingdings 2" charset="0"/>
              <a:buNone/>
            </a:pPr>
            <a:endParaRPr lang="en-US" sz="1200" dirty="0">
              <a:latin typeface="Georgia" charset="0"/>
              <a:ea typeface="ＭＳ Ｐゴシック" charset="0"/>
              <a:cs typeface="ＭＳ Ｐゴシック" charset="0"/>
            </a:endParaRPr>
          </a:p>
          <a:p>
            <a:r>
              <a:rPr lang="en-US" dirty="0">
                <a:latin typeface="Georgia" charset="0"/>
                <a:ea typeface="ＭＳ Ｐゴシック" charset="0"/>
                <a:cs typeface="ＭＳ Ｐゴシック" charset="0"/>
              </a:rPr>
              <a:t>Brian is an IEP student who took the CAHSEE without accommodations.  He passed easily on his second try with a fifty point increase.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Differentiation</a:t>
            </a:r>
          </a:p>
        </p:txBody>
      </p:sp>
      <p:sp>
        <p:nvSpPr>
          <p:cNvPr id="32771" name="Content Placeholder 2"/>
          <p:cNvSpPr>
            <a:spLocks noGrp="1"/>
          </p:cNvSpPr>
          <p:nvPr>
            <p:ph sz="quarter" idx="1"/>
          </p:nvPr>
        </p:nvSpPr>
        <p:spPr>
          <a:xfrm>
            <a:off x="301625" y="1527175"/>
            <a:ext cx="8504238" cy="4572000"/>
          </a:xfrm>
        </p:spPr>
        <p:txBody>
          <a:bodyPr/>
          <a:lstStyle/>
          <a:p>
            <a:pPr>
              <a:buFont typeface="Wingdings 2" charset="2"/>
              <a:buNone/>
            </a:pPr>
            <a:r>
              <a:rPr lang="en-US" sz="2800" smtClean="0"/>
              <a:t>	“AP Augmentation solves one of the most challenging pedagogical questions we face: how to effectively differentiate up.  Too often we think of differentiation as only a way to help lower-skilled students advance more quickly, and we forget that it also applies to how we can spur our highest-skilled students to even greater academic heights.  Augmentation allows them to be challenged while maintaining the sanctity of our tight-knit community, and it also helps them develop leadership skills as they reinforce concepts with their classmates.” – John Becker, </a:t>
            </a:r>
            <a:r>
              <a:rPr lang="en-US" sz="2800" i="1" smtClean="0"/>
              <a:t>AHA!</a:t>
            </a:r>
            <a:endParaRPr lang="en-US" i="1"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Survey</a:t>
            </a:r>
          </a:p>
        </p:txBody>
      </p:sp>
      <p:sp>
        <p:nvSpPr>
          <p:cNvPr id="3" name="Content Placeholder 2"/>
          <p:cNvSpPr>
            <a:spLocks noGrp="1"/>
          </p:cNvSpPr>
          <p:nvPr>
            <p:ph sz="quarter" idx="1"/>
          </p:nvPr>
        </p:nvSpPr>
        <p:spPr>
          <a:xfrm>
            <a:off x="301625" y="1527175"/>
            <a:ext cx="8504238" cy="4572000"/>
          </a:xfrm>
        </p:spPr>
        <p:txBody>
          <a:bodyPr/>
          <a:lstStyle/>
          <a:p>
            <a:pPr>
              <a:buFont typeface="Wingdings 2" charset="2"/>
              <a:buNone/>
            </a:pPr>
            <a:r>
              <a:rPr lang="en-US" smtClean="0"/>
              <a:t>Raise your hand if… </a:t>
            </a:r>
          </a:p>
          <a:p>
            <a:r>
              <a:rPr lang="en-US" smtClean="0"/>
              <a:t>…you are an English teacher.</a:t>
            </a:r>
          </a:p>
          <a:p>
            <a:r>
              <a:rPr lang="en-US" smtClean="0"/>
              <a:t>…you teach in a career academy.</a:t>
            </a:r>
          </a:p>
          <a:p>
            <a:r>
              <a:rPr lang="en-US" smtClean="0"/>
              <a:t>…you have taught an AP class.</a:t>
            </a:r>
          </a:p>
          <a:p>
            <a:r>
              <a:rPr lang="en-US" smtClean="0"/>
              <a:t>…you wonder if your students are prepared for college level reading and writing.</a:t>
            </a:r>
          </a:p>
          <a:p>
            <a:r>
              <a:rPr lang="en-US" smtClean="0"/>
              <a:t>…you have misgivings about the philosophy of Advanced Placement. </a:t>
            </a:r>
          </a:p>
          <a:p>
            <a:pPr>
              <a:buFont typeface="Wingdings 2" charset="2"/>
              <a:buNone/>
            </a:pPr>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Testimonials</a:t>
            </a:r>
          </a:p>
        </p:txBody>
      </p:sp>
      <p:pic>
        <p:nvPicPr>
          <p:cNvPr id="41987" name="Content Placeholder 4" descr="gabygrad.jpg"/>
          <p:cNvPicPr>
            <a:picLocks noGrp="1" noChangeAspect="1"/>
          </p:cNvPicPr>
          <p:nvPr>
            <p:ph sz="quarter" idx="1"/>
          </p:nvPr>
        </p:nvPicPr>
        <p:blipFill>
          <a:blip r:embed="rId2"/>
          <a:srcRect/>
          <a:stretch>
            <a:fillRect/>
          </a:stretch>
        </p:blipFill>
        <p:spPr>
          <a:xfrm>
            <a:off x="5715000" y="1600200"/>
            <a:ext cx="2973388" cy="2230438"/>
          </a:xfrm>
        </p:spPr>
      </p:pic>
      <p:sp>
        <p:nvSpPr>
          <p:cNvPr id="41988" name="Rectangle 5"/>
          <p:cNvSpPr>
            <a:spLocks noChangeArrowheads="1"/>
          </p:cNvSpPr>
          <p:nvPr/>
        </p:nvSpPr>
        <p:spPr bwMode="auto">
          <a:xfrm>
            <a:off x="381000" y="1600200"/>
            <a:ext cx="8382000" cy="4524375"/>
          </a:xfrm>
          <a:prstGeom prst="rect">
            <a:avLst/>
          </a:prstGeom>
          <a:noFill/>
          <a:ln w="9525">
            <a:noFill/>
            <a:miter lim="800000"/>
            <a:headEnd/>
            <a:tailEnd/>
          </a:ln>
        </p:spPr>
        <p:txBody>
          <a:bodyPr>
            <a:prstTxWarp prst="textNoShape">
              <a:avLst/>
            </a:prstTxWarp>
            <a:spAutoFit/>
          </a:bodyPr>
          <a:lstStyle/>
          <a:p>
            <a:r>
              <a:rPr lang="en-US" sz="2400" b="1">
                <a:latin typeface="Georgia" charset="0"/>
              </a:rPr>
              <a:t>Gabriela Guerrero</a:t>
            </a:r>
            <a:r>
              <a:rPr lang="en-US" sz="2400">
                <a:latin typeface="Georgia" charset="0"/>
              </a:rPr>
              <a:t> – “At first when </a:t>
            </a:r>
          </a:p>
          <a:p>
            <a:r>
              <a:rPr lang="en-US" sz="2400">
                <a:latin typeface="Georgia" charset="0"/>
              </a:rPr>
              <a:t>joining AP English I decided to not </a:t>
            </a:r>
          </a:p>
          <a:p>
            <a:r>
              <a:rPr lang="en-US" sz="2400">
                <a:latin typeface="Georgia" charset="0"/>
              </a:rPr>
              <a:t>continue on with the program because </a:t>
            </a:r>
          </a:p>
          <a:p>
            <a:r>
              <a:rPr lang="en-US" sz="2400">
                <a:latin typeface="Georgia" charset="0"/>
              </a:rPr>
              <a:t>I was already taking an English class</a:t>
            </a:r>
          </a:p>
          <a:p>
            <a:r>
              <a:rPr lang="en-US" sz="2400">
                <a:latin typeface="Georgia" charset="0"/>
              </a:rPr>
              <a:t> and I didn’t think it was necessary.  </a:t>
            </a:r>
          </a:p>
          <a:p>
            <a:r>
              <a:rPr lang="en-US" sz="2400">
                <a:latin typeface="Georgia" charset="0"/>
              </a:rPr>
              <a:t>As the class went on, my writing has </a:t>
            </a:r>
          </a:p>
          <a:p>
            <a:r>
              <a:rPr lang="en-US" sz="2400">
                <a:latin typeface="Georgia" charset="0"/>
              </a:rPr>
              <a:t>become more fluent.  I am able to put </a:t>
            </a:r>
          </a:p>
          <a:p>
            <a:r>
              <a:rPr lang="en-US" sz="2400">
                <a:latin typeface="Georgia" charset="0"/>
              </a:rPr>
              <a:t>my ideas together faster than before, because in AP we have to do timed writes. This has improved my organization and outlining skills.  My writing has improved because of this </a:t>
            </a:r>
          </a:p>
          <a:p>
            <a:r>
              <a:rPr lang="en-US" sz="2400">
                <a:latin typeface="Georgia" charset="0"/>
              </a:rPr>
              <a:t>class because we get more practice writing essays that we can certainly use in other classes and in college.”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t>Testimonials, contd.</a:t>
            </a:r>
          </a:p>
        </p:txBody>
      </p:sp>
      <p:sp>
        <p:nvSpPr>
          <p:cNvPr id="43011" name="Content Placeholder 3"/>
          <p:cNvSpPr>
            <a:spLocks noGrp="1"/>
          </p:cNvSpPr>
          <p:nvPr>
            <p:ph sz="quarter" idx="1"/>
          </p:nvPr>
        </p:nvSpPr>
        <p:spPr>
          <a:xfrm>
            <a:off x="301625" y="1527175"/>
            <a:ext cx="8504238" cy="4572000"/>
          </a:xfrm>
        </p:spPr>
        <p:txBody>
          <a:bodyPr/>
          <a:lstStyle/>
          <a:p>
            <a:pPr eaLnBrk="1" hangingPunct="1"/>
            <a:r>
              <a:rPr lang="en-US" sz="2500" b="1"/>
              <a:t>Chanay Jackson</a:t>
            </a:r>
            <a:r>
              <a:rPr lang="en-US" sz="2500"/>
              <a:t> – “This year I am in the 12</a:t>
            </a:r>
            <a:r>
              <a:rPr lang="en-US" sz="2500" baseline="30000"/>
              <a:t>th</a:t>
            </a:r>
            <a:r>
              <a:rPr lang="en-US" sz="2500"/>
              <a:t> grade taking Senior Composition and Writing and I think that I am doing a whole lot better than in my past years in Ms. Bell’s class.  I think it is like this because it is more demanding.  I think this is a better way for me to learn.”</a:t>
            </a:r>
          </a:p>
          <a:p>
            <a:pPr eaLnBrk="1" hangingPunct="1">
              <a:buFont typeface="Wingdings 2" charset="2"/>
              <a:buNone/>
            </a:pPr>
            <a:endParaRPr lang="en-US" sz="2500"/>
          </a:p>
          <a:p>
            <a:pPr eaLnBrk="1" hangingPunct="1"/>
            <a:r>
              <a:rPr lang="en-US" sz="2500"/>
              <a:t>These two students are among a number </a:t>
            </a:r>
            <a:r>
              <a:rPr lang="en-US" sz="2500" i="1"/>
              <a:t>too significant to ignore</a:t>
            </a:r>
            <a:r>
              <a:rPr lang="en-US" sz="2500"/>
              <a:t> who consistently earned D/F grades throughout grades 9-11, but who improved considerably their senior year even though the curriculum is much more challenging.</a:t>
            </a:r>
          </a:p>
          <a:p>
            <a:pPr eaLnBrk="1" hangingPunct="1"/>
            <a:endParaRPr lang="en-US" sz="25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Skills</a:t>
            </a:r>
            <a:endParaRPr lang="en-US" dirty="0"/>
          </a:p>
        </p:txBody>
      </p:sp>
      <p:sp>
        <p:nvSpPr>
          <p:cNvPr id="3" name="Content Placeholder 2"/>
          <p:cNvSpPr>
            <a:spLocks noGrp="1"/>
          </p:cNvSpPr>
          <p:nvPr>
            <p:ph sz="half" idx="1"/>
          </p:nvPr>
        </p:nvSpPr>
        <p:spPr/>
        <p:txBody>
          <a:bodyPr/>
          <a:lstStyle/>
          <a:p>
            <a:pPr>
              <a:buNone/>
            </a:pPr>
            <a:r>
              <a:rPr lang="en-US" dirty="0" smtClean="0"/>
              <a:t>	</a:t>
            </a:r>
            <a:r>
              <a:rPr lang="en-US" b="1" dirty="0" smtClean="0"/>
              <a:t>Nicole Miller c/o 2013</a:t>
            </a:r>
          </a:p>
          <a:p>
            <a:pPr>
              <a:buNone/>
            </a:pPr>
            <a:r>
              <a:rPr lang="en-US" b="1" dirty="0"/>
              <a:t>	</a:t>
            </a:r>
            <a:r>
              <a:rPr lang="en-US" dirty="0" smtClean="0"/>
              <a:t>“</a:t>
            </a:r>
            <a:r>
              <a:rPr lang="en-US" dirty="0" smtClean="0"/>
              <a:t>This class has helped me become more confident in my essay writing. I have changed the way I look at essays as well as approach them. I see them as a way of making a point or expressing myself, and I now even structure my points and feelings before expressing them publicly.”</a:t>
            </a:r>
          </a:p>
          <a:p>
            <a:pPr>
              <a:buNone/>
            </a:pPr>
            <a:endParaRPr lang="en-US" dirty="0" smtClean="0"/>
          </a:p>
          <a:p>
            <a:pPr>
              <a:buNone/>
            </a:pPr>
            <a:r>
              <a:rPr lang="en-US" dirty="0" smtClean="0"/>
              <a:t>-Student Name</a:t>
            </a:r>
          </a:p>
          <a:p>
            <a:pPr>
              <a:buNone/>
            </a:pPr>
            <a:endParaRPr lang="en-US" dirty="0" smtClean="0"/>
          </a:p>
          <a:p>
            <a:endParaRPr lang="en-US" dirty="0"/>
          </a:p>
        </p:txBody>
      </p:sp>
      <p:pic>
        <p:nvPicPr>
          <p:cNvPr id="5" name="Content Placeholder 4" descr="IMG_6044.JPG"/>
          <p:cNvPicPr>
            <a:picLocks noGrp="1" noChangeAspect="1"/>
          </p:cNvPicPr>
          <p:nvPr>
            <p:ph sz="half" idx="2"/>
          </p:nvPr>
        </p:nvPicPr>
        <p:blipFill>
          <a:blip r:embed="rId2"/>
          <a:srcRect l="-7511" r="-7511"/>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smtClean="0">
                <a:latin typeface="Georgia" charset="0"/>
                <a:ea typeface="ＭＳ Ｐゴシック" charset="0"/>
                <a:cs typeface="ＭＳ Ｐゴシック" charset="0"/>
              </a:rPr>
              <a:t>A 2 = better college performance</a:t>
            </a:r>
            <a:endParaRPr lang="en-US" dirty="0">
              <a:latin typeface="Georgia" charset="0"/>
              <a:ea typeface="ＭＳ Ｐゴシック" charset="0"/>
              <a:cs typeface="ＭＳ Ｐゴシック" charset="0"/>
            </a:endParaRPr>
          </a:p>
        </p:txBody>
      </p:sp>
      <p:pic>
        <p:nvPicPr>
          <p:cNvPr id="47107" name="Content Placeholder 4" descr="washington_post_logo.gif"/>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0" y="4778375"/>
            <a:ext cx="4691063" cy="860425"/>
          </a:xfrm>
        </p:spPr>
      </p:pic>
      <p:sp>
        <p:nvSpPr>
          <p:cNvPr id="47108" name="TextBox 8"/>
          <p:cNvSpPr txBox="1">
            <a:spLocks noChangeArrowheads="1"/>
          </p:cNvSpPr>
          <p:nvPr/>
        </p:nvSpPr>
        <p:spPr bwMode="auto">
          <a:xfrm>
            <a:off x="533400" y="1524000"/>
            <a:ext cx="80010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dirty="0">
                <a:latin typeface="Georgia" charset="0"/>
              </a:rPr>
              <a:t>A 2007 University of Texas study found </a:t>
            </a:r>
            <a:r>
              <a:rPr lang="ja-JP" altLang="en-US" sz="2800" dirty="0">
                <a:latin typeface="Georgia" charset="0"/>
              </a:rPr>
              <a:t>“</a:t>
            </a:r>
            <a:r>
              <a:rPr lang="en-US" sz="2800" b="1" dirty="0">
                <a:latin typeface="Georgia" charset="0"/>
              </a:rPr>
              <a:t>strong evidence of benefits to students who participate in both AP courses and exams</a:t>
            </a:r>
            <a:r>
              <a:rPr lang="en-US" sz="2800" dirty="0">
                <a:latin typeface="Georgia" charset="0"/>
              </a:rPr>
              <a:t> in terms of higher GPAs, credit hours earned and four year college graduation rates.</a:t>
            </a:r>
            <a:r>
              <a:rPr lang="ja-JP" altLang="en-US" sz="2800" dirty="0">
                <a:latin typeface="Georgia" charset="0"/>
              </a:rPr>
              <a:t>”</a:t>
            </a:r>
            <a:r>
              <a:rPr lang="en-US" sz="2800" dirty="0">
                <a:latin typeface="Georgia" charset="0"/>
              </a:rPr>
              <a:t> </a:t>
            </a:r>
            <a:r>
              <a:rPr lang="en-US" sz="2200" dirty="0">
                <a:latin typeface="Georgia" charset="0"/>
              </a:rPr>
              <a:t/>
            </a:r>
            <a:br>
              <a:rPr lang="en-US" sz="2200" dirty="0">
                <a:latin typeface="Georgia" charset="0"/>
              </a:rPr>
            </a:br>
            <a:endParaRPr lang="en-US" sz="1600" dirty="0">
              <a:latin typeface="Georgia" charset="0"/>
            </a:endParaRPr>
          </a:p>
          <a:p>
            <a:pPr eaLnBrk="1" hangingPunct="1"/>
            <a:endParaRPr lang="en-US" sz="1600" dirty="0">
              <a:latin typeface="Georgia" charset="0"/>
            </a:endParaRPr>
          </a:p>
        </p:txBody>
      </p:sp>
      <p:sp>
        <p:nvSpPr>
          <p:cNvPr id="47109" name="TextBox 9"/>
          <p:cNvSpPr txBox="1">
            <a:spLocks noChangeArrowheads="1"/>
          </p:cNvSpPr>
          <p:nvPr/>
        </p:nvSpPr>
        <p:spPr bwMode="auto">
          <a:xfrm>
            <a:off x="457200" y="5781675"/>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200">
                <a:latin typeface="Georgia" charset="0"/>
              </a:rPr>
              <a:t>Mathews, Jay.  </a:t>
            </a:r>
            <a:r>
              <a:rPr lang="ja-JP" altLang="en-US" sz="1200">
                <a:latin typeface="Georgia" charset="0"/>
              </a:rPr>
              <a:t>“</a:t>
            </a:r>
            <a:r>
              <a:rPr lang="en-US" sz="1200">
                <a:latin typeface="Georgia" charset="0"/>
              </a:rPr>
              <a:t>Studies Find Benefits to Advanced Placement Courses.</a:t>
            </a:r>
            <a:r>
              <a:rPr lang="ja-JP" altLang="en-US" sz="1200">
                <a:latin typeface="Georgia" charset="0"/>
              </a:rPr>
              <a:t>”</a:t>
            </a:r>
            <a:endParaRPr lang="en-US" sz="1200">
              <a:latin typeface="Georgia" charset="0"/>
            </a:endParaRPr>
          </a:p>
          <a:p>
            <a:pPr algn="ctr" eaLnBrk="1" hangingPunct="1"/>
            <a:r>
              <a:rPr lang="en-US" sz="1200">
                <a:latin typeface="Georgia" charset="0"/>
              </a:rPr>
              <a:t>           </a:t>
            </a:r>
            <a:r>
              <a:rPr lang="en-US" sz="1200" u="sng">
                <a:latin typeface="Georgia" charset="0"/>
              </a:rPr>
              <a:t>Washington Post Online </a:t>
            </a:r>
            <a:r>
              <a:rPr lang="en-US" sz="1200">
                <a:latin typeface="Georgia" charset="0"/>
              </a:rPr>
              <a:t> 8 February 2007.&lt;www.washingtonpost.com/</a:t>
            </a:r>
          </a:p>
          <a:p>
            <a:pPr algn="ctr" eaLnBrk="1" hangingPunct="1"/>
            <a:r>
              <a:rPr lang="en-US" sz="1200">
                <a:latin typeface="Georgia" charset="0"/>
              </a:rPr>
              <a:t>          wp-dyn /content/article/2007/01/28/ AR2007012801238_pf...&gt;.</a:t>
            </a:r>
          </a:p>
          <a:p>
            <a:pPr eaLnBrk="1" hangingPunct="1"/>
            <a:endParaRPr lang="en-US" sz="160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Skill Development – College Preparation</a:t>
            </a:r>
          </a:p>
        </p:txBody>
      </p:sp>
      <p:sp>
        <p:nvSpPr>
          <p:cNvPr id="3" name="Content Placeholder 2"/>
          <p:cNvSpPr>
            <a:spLocks noGrp="1"/>
          </p:cNvSpPr>
          <p:nvPr>
            <p:ph sz="quarter" idx="1"/>
          </p:nvPr>
        </p:nvSpPr>
        <p:spPr>
          <a:xfrm>
            <a:off x="301752" y="1527048"/>
            <a:ext cx="8503920" cy="4721352"/>
          </a:xfrm>
        </p:spPr>
        <p:txBody>
          <a:bodyPr/>
          <a:lstStyle/>
          <a:p>
            <a:pPr>
              <a:defRPr/>
            </a:pPr>
            <a:r>
              <a:rPr lang="en-US" sz="2000" i="1" dirty="0" smtClean="0">
                <a:ea typeface="+mn-ea"/>
                <a:cs typeface="+mn-cs"/>
              </a:rPr>
              <a:t>The College Board said that students who got a 2 or higher were more likely to earn a bachelor’s degree within four years than other students. Some educators say that being exposed to college-level work helps even those students who fail the exam. “It doesn’t get you college credit if you get a 1 or a 2, but I think it does provide students with a sense of the kind of skills and critical thinking that college will require from them,” said Jean Robinson, associate dean for undergraduate education at Indiana University. “I think the focus shouldn’t be so much on students obtaining credit and taking care of some intro course while they’re in high school, as on getting the skills they’re going to need.”</a:t>
            </a:r>
          </a:p>
          <a:p>
            <a:pPr>
              <a:defRPr/>
            </a:pPr>
            <a:endParaRPr lang="en-US" sz="2000" i="1" dirty="0" smtClean="0">
              <a:ea typeface="+mn-ea"/>
              <a:cs typeface="+mn-cs"/>
            </a:endParaRPr>
          </a:p>
          <a:p>
            <a:pPr lvl="1">
              <a:defRPr/>
            </a:pPr>
            <a:endParaRPr lang="en-US" sz="1500" i="1" dirty="0" smtClean="0"/>
          </a:p>
          <a:p>
            <a:pPr lvl="3">
              <a:defRPr/>
            </a:pPr>
            <a:endParaRPr lang="en-US" sz="1300" i="1" dirty="0" smtClean="0"/>
          </a:p>
          <a:p>
            <a:pPr lvl="8">
              <a:buFontTx/>
              <a:buNone/>
              <a:defRPr/>
            </a:pPr>
            <a:r>
              <a:rPr lang="en-US" sz="1600" i="1" dirty="0" smtClean="0"/>
              <a:t>		      February 11, 2010</a:t>
            </a:r>
          </a:p>
        </p:txBody>
      </p:sp>
      <p:pic>
        <p:nvPicPr>
          <p:cNvPr id="48132" name="Picture 3" descr="nytlogo379x64.gif"/>
          <p:cNvPicPr>
            <a:picLocks noChangeAspect="1"/>
          </p:cNvPicPr>
          <p:nvPr/>
        </p:nvPicPr>
        <p:blipFill>
          <a:blip r:embed="rId2"/>
          <a:srcRect/>
          <a:stretch>
            <a:fillRect/>
          </a:stretch>
        </p:blipFill>
        <p:spPr bwMode="auto">
          <a:xfrm>
            <a:off x="2133600" y="5029200"/>
            <a:ext cx="4813300" cy="81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4800" y="152400"/>
            <a:ext cx="8534400" cy="1063625"/>
          </a:xfrm>
        </p:spPr>
        <p:txBody>
          <a:bodyPr/>
          <a:lstStyle/>
          <a:p>
            <a:pPr eaLnBrk="1" hangingPunct="1"/>
            <a:r>
              <a:rPr lang="en-US" dirty="0" smtClean="0">
                <a:latin typeface="Georgia" charset="0"/>
                <a:ea typeface="ＭＳ Ｐゴシック" charset="0"/>
                <a:cs typeface="ＭＳ Ｐゴシック" charset="0"/>
              </a:rPr>
              <a:t>AP Infusion improves the skill levels </a:t>
            </a:r>
            <a:br>
              <a:rPr lang="en-US" dirty="0" smtClean="0">
                <a:latin typeface="Georgia" charset="0"/>
                <a:ea typeface="ＭＳ Ｐゴシック" charset="0"/>
                <a:cs typeface="ＭＳ Ｐゴシック" charset="0"/>
              </a:rPr>
            </a:br>
            <a:r>
              <a:rPr lang="en-US" dirty="0" smtClean="0">
                <a:latin typeface="Georgia" charset="0"/>
                <a:ea typeface="ＭＳ Ｐゴシック" charset="0"/>
                <a:cs typeface="ＭＳ Ｐゴシック" charset="0"/>
              </a:rPr>
              <a:t>of all students</a:t>
            </a:r>
            <a:endParaRPr lang="en-US" dirty="0">
              <a:latin typeface="Georgia" charset="0"/>
              <a:ea typeface="ＭＳ Ｐゴシック" charset="0"/>
              <a:cs typeface="ＭＳ Ｐゴシック" charset="0"/>
            </a:endParaRPr>
          </a:p>
        </p:txBody>
      </p:sp>
      <p:sp>
        <p:nvSpPr>
          <p:cNvPr id="50179" name="Content Placeholder 3"/>
          <p:cNvSpPr>
            <a:spLocks noGrp="1"/>
          </p:cNvSpPr>
          <p:nvPr>
            <p:ph sz="quarter" idx="1"/>
          </p:nvPr>
        </p:nvSpPr>
        <p:spPr>
          <a:xfrm>
            <a:off x="301625" y="1527175"/>
            <a:ext cx="8504238" cy="4572000"/>
          </a:xfrm>
        </p:spPr>
        <p:txBody>
          <a:bodyPr/>
          <a:lstStyle/>
          <a:p>
            <a:pPr eaLnBrk="1" hangingPunct="1">
              <a:buFont typeface="Wingdings 2" charset="0"/>
              <a:buNone/>
            </a:pPr>
            <a:r>
              <a:rPr lang="en-US" sz="2800" dirty="0">
                <a:latin typeface="Georgia" charset="0"/>
                <a:ea typeface="ＭＳ Ｐゴシック" charset="0"/>
                <a:cs typeface="ＭＳ Ｐゴシック" charset="0"/>
              </a:rPr>
              <a:t>Of those students in the Class of 2007 who took </a:t>
            </a:r>
            <a:r>
              <a:rPr lang="ja-JP" altLang="en-US" sz="2800" dirty="0">
                <a:latin typeface="Georgia" charset="0"/>
                <a:ea typeface="ＭＳ Ｐゴシック" charset="0"/>
                <a:cs typeface="ＭＳ Ｐゴシック" charset="0"/>
              </a:rPr>
              <a:t>“</a:t>
            </a:r>
            <a:r>
              <a:rPr lang="en-US" sz="2800" dirty="0">
                <a:latin typeface="Georgia" charset="0"/>
                <a:ea typeface="ＭＳ Ｐゴシック" charset="0"/>
                <a:cs typeface="ＭＳ Ｐゴシック" charset="0"/>
              </a:rPr>
              <a:t>regular</a:t>
            </a:r>
            <a:r>
              <a:rPr lang="ja-JP" altLang="en-US" sz="2800" dirty="0">
                <a:latin typeface="Georgia" charset="0"/>
                <a:ea typeface="ＭＳ Ｐゴシック" charset="0"/>
                <a:cs typeface="ＭＳ Ｐゴシック" charset="0"/>
              </a:rPr>
              <a:t>”</a:t>
            </a:r>
            <a:r>
              <a:rPr lang="en-US" sz="2800" dirty="0">
                <a:latin typeface="Georgia" charset="0"/>
                <a:ea typeface="ＭＳ Ｐゴシック" charset="0"/>
                <a:cs typeface="ＭＳ Ｐゴシック" charset="0"/>
              </a:rPr>
              <a:t> English (but were exposed to the AP curriculum)</a:t>
            </a:r>
            <a:r>
              <a:rPr lang="en-US" sz="2800" dirty="0" smtClean="0">
                <a:latin typeface="Georgia" charset="0"/>
                <a:ea typeface="ＭＳ Ｐゴシック" charset="0"/>
                <a:cs typeface="ＭＳ Ｐゴシック" charset="0"/>
              </a:rPr>
              <a:t>:</a:t>
            </a:r>
            <a:endParaRPr lang="en-US" sz="2800" dirty="0">
              <a:latin typeface="Georgia" charset="0"/>
              <a:ea typeface="ＭＳ Ｐゴシック" charset="0"/>
              <a:cs typeface="ＭＳ Ｐゴシック" charset="0"/>
            </a:endParaRPr>
          </a:p>
          <a:p>
            <a:pPr eaLnBrk="1" hangingPunct="1"/>
            <a:r>
              <a:rPr lang="en-US" sz="2800" dirty="0">
                <a:latin typeface="Georgia" charset="0"/>
                <a:ea typeface="ＭＳ Ｐゴシック" charset="0"/>
                <a:cs typeface="ＭＳ Ｐゴシック" charset="0"/>
              </a:rPr>
              <a:t>96% attended college</a:t>
            </a:r>
          </a:p>
          <a:p>
            <a:pPr eaLnBrk="1" hangingPunct="1"/>
            <a:r>
              <a:rPr lang="en-US" sz="2800" dirty="0">
                <a:latin typeface="Georgia" charset="0"/>
                <a:ea typeface="ＭＳ Ｐゴシック" charset="0"/>
                <a:cs typeface="ＭＳ Ｐゴシック" charset="0"/>
              </a:rPr>
              <a:t>95% earned A, B or C in English 1A their first semester</a:t>
            </a:r>
          </a:p>
          <a:p>
            <a:pPr eaLnBrk="1" hangingPunct="1"/>
            <a:r>
              <a:rPr lang="en-US" sz="2800" dirty="0">
                <a:latin typeface="Georgia" charset="0"/>
                <a:ea typeface="ＭＳ Ｐゴシック" charset="0"/>
                <a:cs typeface="ＭＳ Ｐゴシック" charset="0"/>
              </a:rPr>
              <a:t>100% stated </a:t>
            </a:r>
            <a:r>
              <a:rPr lang="ja-JP" altLang="en-US" sz="2800" dirty="0">
                <a:latin typeface="Georgia" charset="0"/>
                <a:ea typeface="ＭＳ Ｐゴシック" charset="0"/>
                <a:cs typeface="ＭＳ Ｐゴシック" charset="0"/>
              </a:rPr>
              <a:t>“</a:t>
            </a:r>
            <a:r>
              <a:rPr lang="en-US" sz="2800" dirty="0">
                <a:latin typeface="Georgia" charset="0"/>
                <a:ea typeface="ＭＳ Ｐゴシック" charset="0"/>
                <a:cs typeface="ＭＳ Ｐゴシック" charset="0"/>
              </a:rPr>
              <a:t>I felt completely prepared for College English.</a:t>
            </a:r>
            <a:r>
              <a:rPr lang="ja-JP" altLang="en-US" sz="2800" dirty="0">
                <a:latin typeface="Georgia" charset="0"/>
                <a:ea typeface="ＭＳ Ｐゴシック" charset="0"/>
                <a:cs typeface="ＭＳ Ｐゴシック" charset="0"/>
              </a:rPr>
              <a:t>”</a:t>
            </a:r>
            <a:endParaRPr lang="en-US" sz="2800" dirty="0">
              <a:latin typeface="Georgia" charset="0"/>
              <a:ea typeface="ＭＳ Ｐゴシック" charset="0"/>
              <a:cs typeface="ＭＳ Ｐゴシック" charset="0"/>
            </a:endParaRPr>
          </a:p>
          <a:p>
            <a:pPr eaLnBrk="1" hangingPunct="1"/>
            <a:endParaRPr lang="en-US" dirty="0">
              <a:latin typeface="Georgi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Test Scores 2009-2011</a:t>
            </a:r>
          </a:p>
        </p:txBody>
      </p:sp>
      <p:sp>
        <p:nvSpPr>
          <p:cNvPr id="45059" name="Content Placeholder 2"/>
          <p:cNvSpPr>
            <a:spLocks noGrp="1"/>
          </p:cNvSpPr>
          <p:nvPr>
            <p:ph sz="quarter" idx="1"/>
          </p:nvPr>
        </p:nvSpPr>
        <p:spPr>
          <a:xfrm>
            <a:off x="301625" y="1527175"/>
            <a:ext cx="8504238" cy="4572000"/>
          </a:xfrm>
        </p:spPr>
        <p:txBody>
          <a:bodyPr/>
          <a:lstStyle/>
          <a:p>
            <a:r>
              <a:rPr lang="en-US" dirty="0" smtClean="0"/>
              <a:t>2009 AP Language (CPA) – 50% passed, 85% scored 2 or higher  (2</a:t>
            </a:r>
            <a:r>
              <a:rPr lang="en-US" baseline="30000" dirty="0" smtClean="0"/>
              <a:t>nd</a:t>
            </a:r>
            <a:r>
              <a:rPr lang="en-US" dirty="0" smtClean="0"/>
              <a:t> year of AP Augmentation)*</a:t>
            </a:r>
          </a:p>
          <a:p>
            <a:pPr>
              <a:buFont typeface="Wingdings 2" charset="2"/>
              <a:buNone/>
            </a:pPr>
            <a:endParaRPr lang="en-US" dirty="0" smtClean="0"/>
          </a:p>
          <a:p>
            <a:r>
              <a:rPr lang="en-US" dirty="0" smtClean="0"/>
              <a:t>2010 AP Literature (CPA/Green) – 20% passed, 77% scored 2 or higher  (1</a:t>
            </a:r>
            <a:r>
              <a:rPr lang="en-US" baseline="30000" dirty="0" smtClean="0"/>
              <a:t>st</a:t>
            </a:r>
            <a:r>
              <a:rPr lang="en-US" dirty="0" smtClean="0"/>
              <a:t> year of AP Augmentation) -of those students who scored 2 or better, 55% were non-White</a:t>
            </a:r>
          </a:p>
          <a:p>
            <a:endParaRPr lang="en-US" dirty="0" smtClean="0"/>
          </a:p>
          <a:p>
            <a:r>
              <a:rPr lang="en-US" dirty="0" smtClean="0"/>
              <a:t>2011 AP Language (CAS) – 80% passed (1</a:t>
            </a:r>
            <a:r>
              <a:rPr lang="en-US" baseline="30000" dirty="0" smtClean="0"/>
              <a:t>st</a:t>
            </a:r>
            <a:r>
              <a:rPr lang="en-US" dirty="0" smtClean="0"/>
              <a:t> year of AP Augmentation) – 4 earned 5s.  Of those who didn’t pass, all earned 2s.</a:t>
            </a:r>
          </a:p>
          <a:p>
            <a:endParaRPr lang="en-US" dirty="0" smtClean="0"/>
          </a:p>
          <a:p>
            <a:endParaRPr lang="en-US" dirty="0" smtClean="0"/>
          </a:p>
          <a:p>
            <a:endParaRPr lang="en-US" dirty="0" smtClean="0"/>
          </a:p>
          <a:p>
            <a:r>
              <a:rPr lang="en-US" dirty="0" smtClean="0"/>
              <a:t>N = 30</a:t>
            </a:r>
          </a:p>
          <a:p>
            <a:pPr>
              <a:buFont typeface="Wingdings 2" charset="2"/>
              <a:buNone/>
            </a:pPr>
            <a:endParaRPr lang="en-US" dirty="0" smtClean="0"/>
          </a:p>
          <a:p>
            <a:pPr>
              <a:buFont typeface="Wingdings 2" charset="2"/>
              <a:buNone/>
            </a:pPr>
            <a:endParaRPr lang="en-US" dirty="0" smtClean="0"/>
          </a:p>
          <a:p>
            <a:pPr>
              <a:buFont typeface="Wingdings 2" charset="2"/>
              <a:buNone/>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type="body" sz="half" idx="4294967295"/>
          </p:nvPr>
        </p:nvSpPr>
        <p:spPr>
          <a:xfrm>
            <a:off x="304800" y="3962400"/>
            <a:ext cx="8839200" cy="6400800"/>
          </a:xfrm>
        </p:spPr>
        <p:txBody>
          <a:bodyPr/>
          <a:lstStyle/>
          <a:p>
            <a:pPr>
              <a:spcBef>
                <a:spcPct val="0"/>
              </a:spcBef>
            </a:pPr>
            <a:r>
              <a:rPr lang="ja-JP" altLang="en-US" sz="2200" dirty="0">
                <a:latin typeface="Georgia" charset="0"/>
                <a:ea typeface="ＭＳ Ｐゴシック" charset="0"/>
                <a:cs typeface="ＭＳ Ｐゴシック" charset="0"/>
              </a:rPr>
              <a:t>“</a:t>
            </a:r>
            <a:r>
              <a:rPr lang="en-US" sz="2200" dirty="0">
                <a:latin typeface="Georgia" charset="0"/>
                <a:ea typeface="ＭＳ Ｐゴシック" charset="0"/>
                <a:cs typeface="ＭＳ Ｐゴシック" charset="0"/>
              </a:rPr>
              <a:t>College work is very rigorous, but I am prepared for it.   I can say that I am prepared for this workload because I took two AP English courses at my high school.</a:t>
            </a:r>
            <a:r>
              <a:rPr lang="ja-JP" altLang="en-US" sz="2200" dirty="0">
                <a:latin typeface="Georgia" charset="0"/>
                <a:ea typeface="ＭＳ Ｐゴシック" charset="0"/>
                <a:cs typeface="ＭＳ Ｐゴシック" charset="0"/>
              </a:rPr>
              <a:t>”</a:t>
            </a:r>
            <a:r>
              <a:rPr lang="en-US" sz="2200" dirty="0">
                <a:latin typeface="Georgia" charset="0"/>
                <a:ea typeface="ＭＳ Ｐゴシック" charset="0"/>
                <a:cs typeface="ＭＳ Ｐゴシック" charset="0"/>
              </a:rPr>
              <a:t>  --</a:t>
            </a:r>
            <a:r>
              <a:rPr lang="en-US" sz="2200" dirty="0" err="1">
                <a:latin typeface="Georgia" charset="0"/>
                <a:ea typeface="ＭＳ Ｐゴシック" charset="0"/>
                <a:cs typeface="ＭＳ Ｐゴシック" charset="0"/>
              </a:rPr>
              <a:t>Nichelle</a:t>
            </a:r>
            <a:r>
              <a:rPr lang="en-US" sz="2200" dirty="0">
                <a:latin typeface="Georgia" charset="0"/>
                <a:ea typeface="ＭＳ Ｐゴシック" charset="0"/>
                <a:cs typeface="ＭＳ Ｐゴシック" charset="0"/>
              </a:rPr>
              <a:t> Pete, UCLA</a:t>
            </a:r>
          </a:p>
          <a:p>
            <a:pPr>
              <a:spcBef>
                <a:spcPct val="0"/>
              </a:spcBef>
              <a:buFont typeface="Wingdings 2" charset="0"/>
              <a:buNone/>
            </a:pPr>
            <a:endParaRPr lang="en-US" sz="2200" dirty="0">
              <a:latin typeface="Georgia" charset="0"/>
              <a:ea typeface="ＭＳ Ｐゴシック" charset="0"/>
              <a:cs typeface="ＭＳ Ｐゴシック" charset="0"/>
            </a:endParaRPr>
          </a:p>
          <a:p>
            <a:pPr>
              <a:spcBef>
                <a:spcPct val="0"/>
              </a:spcBef>
            </a:pPr>
            <a:r>
              <a:rPr lang="ja-JP" altLang="en-US" sz="2200" dirty="0">
                <a:latin typeface="Georgia" charset="0"/>
                <a:ea typeface="ＭＳ Ｐゴシック" charset="0"/>
                <a:cs typeface="ＭＳ Ｐゴシック" charset="0"/>
              </a:rPr>
              <a:t>“</a:t>
            </a:r>
            <a:r>
              <a:rPr lang="en-US" sz="2200" dirty="0">
                <a:latin typeface="Georgia" charset="0"/>
                <a:ea typeface="ＭＳ Ｐゴシック" charset="0"/>
                <a:cs typeface="ＭＳ Ｐゴシック" charset="0"/>
              </a:rPr>
              <a:t>I always thought that all of  the reading Ms. Bell assigned was excessive but now I have discovered that it was simply preparation </a:t>
            </a:r>
            <a:r>
              <a:rPr lang="en-US" sz="2200" dirty="0" smtClean="0">
                <a:latin typeface="Georgia" charset="0"/>
                <a:ea typeface="ＭＳ Ｐゴシック" charset="0"/>
                <a:cs typeface="ＭＳ Ｐゴシック" charset="0"/>
              </a:rPr>
              <a:t>for what </a:t>
            </a:r>
            <a:r>
              <a:rPr lang="en-US" sz="2200" dirty="0">
                <a:latin typeface="Georgia" charset="0"/>
                <a:ea typeface="ＭＳ Ｐゴシック" charset="0"/>
                <a:cs typeface="ＭＳ Ｐゴシック" charset="0"/>
              </a:rPr>
              <a:t>I would find here.</a:t>
            </a:r>
            <a:r>
              <a:rPr lang="ja-JP" altLang="en-US" sz="2200" dirty="0">
                <a:latin typeface="Georgia" charset="0"/>
                <a:ea typeface="ＭＳ Ｐゴシック" charset="0"/>
                <a:cs typeface="ＭＳ Ｐゴシック" charset="0"/>
              </a:rPr>
              <a:t>”</a:t>
            </a:r>
            <a:r>
              <a:rPr lang="en-US" sz="2200" dirty="0">
                <a:latin typeface="Georgia" charset="0"/>
                <a:ea typeface="ＭＳ Ｐゴシック" charset="0"/>
                <a:cs typeface="ＭＳ Ｐゴシック" charset="0"/>
              </a:rPr>
              <a:t> --</a:t>
            </a:r>
            <a:r>
              <a:rPr lang="en-US" sz="2200" dirty="0" err="1">
                <a:latin typeface="Georgia" charset="0"/>
                <a:ea typeface="ＭＳ Ｐゴシック" charset="0"/>
                <a:cs typeface="ＭＳ Ｐゴシック" charset="0"/>
              </a:rPr>
              <a:t>Chelsa</a:t>
            </a:r>
            <a:r>
              <a:rPr lang="en-US" sz="2200" dirty="0">
                <a:latin typeface="Georgia" charset="0"/>
                <a:ea typeface="ＭＳ Ｐゴシック" charset="0"/>
                <a:cs typeface="ＭＳ Ｐゴシック" charset="0"/>
              </a:rPr>
              <a:t> Greene, Occidental College </a:t>
            </a:r>
          </a:p>
          <a:p>
            <a:pPr>
              <a:buFont typeface="Wingdings 2" charset="0"/>
              <a:buNone/>
            </a:pPr>
            <a:endParaRPr lang="en-US" dirty="0">
              <a:latin typeface="Georgia" charset="0"/>
              <a:ea typeface="ＭＳ Ｐゴシック" charset="0"/>
              <a:cs typeface="ＭＳ Ｐゴシック" charset="0"/>
            </a:endParaRPr>
          </a:p>
        </p:txBody>
      </p:sp>
      <p:pic>
        <p:nvPicPr>
          <p:cNvPr id="6" name="Picture 5" descr="chelsagreene.jpg"/>
          <p:cNvPicPr>
            <a:picLocks noChangeAspect="1"/>
          </p:cNvPicPr>
          <p:nvPr/>
        </p:nvPicPr>
        <p:blipFill>
          <a:blip r:embed="rId2"/>
          <a:stretch>
            <a:fillRect/>
          </a:stretch>
        </p:blipFill>
        <p:spPr>
          <a:xfrm>
            <a:off x="4038600" y="228600"/>
            <a:ext cx="4823177" cy="3617383"/>
          </a:xfrm>
          <a:prstGeom prst="rect">
            <a:avLst/>
          </a:prstGeom>
          <a:effectLst>
            <a:glow rad="101600">
              <a:schemeClr val="accent1">
                <a:alpha val="75000"/>
              </a:schemeClr>
            </a:glow>
          </a:effectLst>
        </p:spPr>
      </p:pic>
      <p:sp>
        <p:nvSpPr>
          <p:cNvPr id="51204" name="Rectangle 7"/>
          <p:cNvSpPr>
            <a:spLocks noChangeArrowheads="1"/>
          </p:cNvSpPr>
          <p:nvPr/>
        </p:nvSpPr>
        <p:spPr bwMode="auto">
          <a:xfrm>
            <a:off x="990600" y="1219200"/>
            <a:ext cx="228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a:t>Class of 2009 Interviews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2009 Interviews, Continued</a:t>
            </a:r>
          </a:p>
        </p:txBody>
      </p:sp>
      <p:sp>
        <p:nvSpPr>
          <p:cNvPr id="52227" name="Content Placeholder 2"/>
          <p:cNvSpPr>
            <a:spLocks noGrp="1"/>
          </p:cNvSpPr>
          <p:nvPr>
            <p:ph sz="quarter" idx="1"/>
          </p:nvPr>
        </p:nvSpPr>
        <p:spPr>
          <a:xfrm>
            <a:off x="301625" y="1527175"/>
            <a:ext cx="8504238" cy="4572000"/>
          </a:xfrm>
        </p:spPr>
        <p:txBody>
          <a:bodyPr/>
          <a:lstStyle/>
          <a:p>
            <a:r>
              <a:rPr lang="en-US" smtClean="0"/>
              <a:t>“The online component required in Ms.Bell’s AP classes prepared me for all of the work in college that is expected to be done through e-mail and on different blog sites – Ms. Bell’s AP Blog taught me not only how to maneuver my writing on a blog but also helped me get into the habit of looking at other people's work on line, editing on line, and making deadlines for on line assignments.”</a:t>
            </a:r>
          </a:p>
          <a:p>
            <a:pPr>
              <a:buFont typeface="Wingdings 2" charset="2"/>
              <a:buNone/>
            </a:pPr>
            <a:r>
              <a:rPr lang="en-US" smtClean="0"/>
              <a:t>			-Chelsa Greene, Occidental College</a:t>
            </a:r>
          </a:p>
          <a:p>
            <a:pPr>
              <a:buFont typeface="Wingdings 2" charset="2"/>
              <a:buNone/>
            </a:pPr>
            <a:endParaRPr lang="en-US" smtClean="0"/>
          </a:p>
          <a:p>
            <a:pPr>
              <a:buFont typeface="Wingdings 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4800" y="381000"/>
            <a:ext cx="8534400" cy="758825"/>
          </a:xfrm>
        </p:spPr>
        <p:txBody>
          <a:bodyPr/>
          <a:lstStyle/>
          <a:p>
            <a:pPr lvl="1"/>
            <a:r>
              <a:rPr lang="en-US" dirty="0" smtClean="0">
                <a:solidFill>
                  <a:schemeClr val="tx1"/>
                </a:solidFill>
                <a:latin typeface="Georgia" charset="0"/>
                <a:ea typeface="ＭＳ Ｐゴシック" charset="0"/>
              </a:rPr>
              <a:t>AP is increasing the number of students we send to 4 year higher education.</a:t>
            </a:r>
            <a:endParaRPr lang="en-US" dirty="0">
              <a:latin typeface="Georgia" charset="0"/>
              <a:ea typeface="ＭＳ Ｐゴシック" charset="0"/>
              <a:cs typeface="ＭＳ Ｐゴシック" charset="0"/>
            </a:endParaRPr>
          </a:p>
        </p:txBody>
      </p:sp>
      <p:sp>
        <p:nvSpPr>
          <p:cNvPr id="54275" name="Content Placeholder 2"/>
          <p:cNvSpPr>
            <a:spLocks noGrp="1"/>
          </p:cNvSpPr>
          <p:nvPr>
            <p:ph sz="quarter" idx="1"/>
          </p:nvPr>
        </p:nvSpPr>
        <p:spPr>
          <a:xfrm>
            <a:off x="301625" y="1527175"/>
            <a:ext cx="8504238" cy="4572000"/>
          </a:xfrm>
        </p:spPr>
        <p:txBody>
          <a:bodyPr/>
          <a:lstStyle/>
          <a:p>
            <a:pPr marL="274638" lvl="1" indent="0">
              <a:buNone/>
            </a:pPr>
            <a:r>
              <a:rPr lang="en-US" sz="3200" dirty="0" smtClean="0">
                <a:solidFill>
                  <a:srgbClr val="FF0000"/>
                </a:solidFill>
                <a:latin typeface="Georgia" charset="0"/>
                <a:ea typeface="ＭＳ Ｐゴシック" charset="0"/>
                <a:cs typeface="ＭＳ Ｐゴシック" charset="0"/>
              </a:rPr>
              <a:t>Green Academy first offered students the AP Augmentation option in 2009-10</a:t>
            </a:r>
          </a:p>
          <a:p>
            <a:pPr marL="274638" lvl="1" indent="0">
              <a:buNone/>
            </a:pPr>
            <a:endParaRPr lang="en-US" sz="3200" dirty="0">
              <a:solidFill>
                <a:srgbClr val="FF0000"/>
              </a:solidFill>
              <a:latin typeface="Georgia" charset="0"/>
              <a:ea typeface="ＭＳ Ｐゴシック" charset="0"/>
              <a:cs typeface="ＭＳ Ｐゴシック" charset="0"/>
            </a:endParaRPr>
          </a:p>
          <a:p>
            <a:pPr marL="274638" lvl="1" indent="0">
              <a:buNone/>
            </a:pPr>
            <a:r>
              <a:rPr lang="en-US" sz="3200" dirty="0" smtClean="0">
                <a:solidFill>
                  <a:srgbClr val="FF0000"/>
                </a:solidFill>
                <a:latin typeface="Georgia" charset="0"/>
                <a:ea typeface="ＭＳ Ｐゴシック" charset="0"/>
                <a:cs typeface="ＭＳ Ｐゴシック" charset="0"/>
              </a:rPr>
              <a:t>14 of the 16 students who took AP English for two years got 4-year college acceptances</a:t>
            </a:r>
          </a:p>
          <a:p>
            <a:pPr marL="274638" lvl="1" indent="0">
              <a:buNone/>
            </a:pPr>
            <a:r>
              <a:rPr lang="en-US" sz="3200" dirty="0">
                <a:solidFill>
                  <a:srgbClr val="FF0000"/>
                </a:solidFill>
                <a:latin typeface="Georgia" charset="0"/>
                <a:ea typeface="ＭＳ Ｐゴシック" charset="0"/>
                <a:cs typeface="ＭＳ Ｐゴシック" charset="0"/>
              </a:rPr>
              <a:t>D</a:t>
            </a:r>
            <a:r>
              <a:rPr lang="en-US" sz="3200" dirty="0" smtClean="0">
                <a:solidFill>
                  <a:srgbClr val="FF0000"/>
                </a:solidFill>
                <a:latin typeface="Georgia" charset="0"/>
                <a:ea typeface="ＭＳ Ｐゴシック" charset="0"/>
                <a:cs typeface="ＭＳ Ｐゴシック" charset="0"/>
              </a:rPr>
              <a:t>ouble their previous 4-year college going rate</a:t>
            </a:r>
            <a:endParaRPr lang="en-US" sz="2400" dirty="0">
              <a:solidFill>
                <a:schemeClr val="tx1"/>
              </a:solidFill>
              <a:latin typeface="Georgia" charset="0"/>
              <a:ea typeface="ＭＳ Ｐゴシック" charset="0"/>
            </a:endParaRPr>
          </a:p>
          <a:p>
            <a:pPr lvl="1"/>
            <a:endParaRPr lang="en-US" dirty="0">
              <a:solidFill>
                <a:schemeClr val="tx1"/>
              </a:solidFill>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381000"/>
            <a:ext cx="8534400" cy="758825"/>
          </a:xfrm>
        </p:spPr>
        <p:txBody>
          <a:bodyPr/>
          <a:lstStyle/>
          <a:p>
            <a:pPr eaLnBrk="1" hangingPunct="1"/>
            <a:r>
              <a:rPr lang="en-US" dirty="0" smtClean="0">
                <a:latin typeface="Georgia" charset="0"/>
                <a:ea typeface="ＭＳ Ｐゴシック" charset="0"/>
                <a:cs typeface="ＭＳ Ｐゴシック" charset="0"/>
              </a:rPr>
              <a:t>The AP English Augmented and Infused Curriculum Approach</a:t>
            </a:r>
            <a:endParaRPr lang="en-US" dirty="0">
              <a:latin typeface="Georgia" charset="0"/>
              <a:ea typeface="ＭＳ Ｐゴシック" charset="0"/>
              <a:cs typeface="ＭＳ Ｐゴシック" charset="0"/>
            </a:endParaRPr>
          </a:p>
        </p:txBody>
      </p:sp>
      <p:pic>
        <p:nvPicPr>
          <p:cNvPr id="5" name="Content Placeholder 4" descr="IMG_4471.JPG"/>
          <p:cNvPicPr>
            <a:picLocks noGrp="1" noChangeAspect="1"/>
          </p:cNvPicPr>
          <p:nvPr>
            <p:ph sz="quarter" idx="1"/>
          </p:nvPr>
        </p:nvPicPr>
        <p:blipFill>
          <a:blip r:embed="rId3"/>
          <a:srcRect t="-23240" b="-2324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Ripples throughout the Academy</a:t>
            </a:r>
          </a:p>
        </p:txBody>
      </p:sp>
      <p:sp>
        <p:nvSpPr>
          <p:cNvPr id="55299" name="Content Placeholder 2"/>
          <p:cNvSpPr>
            <a:spLocks noGrp="1"/>
          </p:cNvSpPr>
          <p:nvPr>
            <p:ph sz="quarter" idx="1"/>
          </p:nvPr>
        </p:nvSpPr>
        <p:spPr>
          <a:xfrm>
            <a:off x="301625" y="1527175"/>
            <a:ext cx="8504238" cy="4949825"/>
          </a:xfrm>
        </p:spPr>
        <p:txBody>
          <a:bodyPr/>
          <a:lstStyle/>
          <a:p>
            <a:pPr>
              <a:buFont typeface="Wingdings 2" charset="2"/>
              <a:buNone/>
            </a:pPr>
            <a:endParaRPr lang="en-US" sz="2200" smtClean="0"/>
          </a:p>
          <a:p>
            <a:r>
              <a:rPr lang="en-US" sz="2800" smtClean="0"/>
              <a:t>“To become a scientist, an engineer, a teacher, a lawyer, a health care professional, or  a legislator, a person needs a capacity to access, interpret, analyze and articulate opinions about </a:t>
            </a:r>
            <a:r>
              <a:rPr lang="en-US" sz="2800" i="1" smtClean="0"/>
              <a:t>dense</a:t>
            </a:r>
            <a:r>
              <a:rPr lang="en-US" sz="2800" smtClean="0"/>
              <a:t> material, such as articles in scientific or medical journals.  I can think of nowhere better for a student to get a foundation in these advanced critical reading skills than in AP English classes.”</a:t>
            </a:r>
          </a:p>
          <a:p>
            <a:pPr>
              <a:buFont typeface="Wingdings 2" charset="2"/>
              <a:buNone/>
            </a:pPr>
            <a:r>
              <a:rPr lang="en-US" sz="2800" smtClean="0"/>
              <a:t>	-Kate Trimlett, Green Academy Science Teacher</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Career Preparation</a:t>
            </a:r>
          </a:p>
        </p:txBody>
      </p:sp>
      <p:sp>
        <p:nvSpPr>
          <p:cNvPr id="57347" name="Content Placeholder 2"/>
          <p:cNvSpPr>
            <a:spLocks noGrp="1"/>
          </p:cNvSpPr>
          <p:nvPr>
            <p:ph sz="quarter" idx="1"/>
          </p:nvPr>
        </p:nvSpPr>
        <p:spPr>
          <a:xfrm>
            <a:off x="301625" y="1527175"/>
            <a:ext cx="8504238" cy="4572000"/>
          </a:xfrm>
        </p:spPr>
        <p:txBody>
          <a:bodyPr/>
          <a:lstStyle/>
          <a:p>
            <a:pPr eaLnBrk="1" hangingPunct="1">
              <a:lnSpc>
                <a:spcPct val="90000"/>
              </a:lnSpc>
            </a:pPr>
            <a:r>
              <a:rPr lang="en-US" sz="2500"/>
              <a:t>Higher Level Reading and Writing are the most sought-after skills in the American workplace.</a:t>
            </a:r>
            <a:br>
              <a:rPr lang="en-US" sz="2500"/>
            </a:br>
            <a:endParaRPr lang="en-US" sz="2500"/>
          </a:p>
          <a:p>
            <a:pPr eaLnBrk="1" hangingPunct="1">
              <a:lnSpc>
                <a:spcPct val="90000"/>
              </a:lnSpc>
            </a:pPr>
            <a:r>
              <a:rPr lang="en-US" sz="2500"/>
              <a:t>A 2001 survey by the National Science Foundation asked Bayer Corporation executives </a:t>
            </a:r>
            <a:br>
              <a:rPr lang="en-US" sz="2500"/>
            </a:br>
            <a:r>
              <a:rPr lang="en-US" sz="2500"/>
              <a:t/>
            </a:r>
            <a:br>
              <a:rPr lang="en-US" sz="2500"/>
            </a:br>
            <a:r>
              <a:rPr lang="en-US" sz="2500"/>
              <a:t>“</a:t>
            </a:r>
            <a:r>
              <a:rPr lang="en-US" sz="2500" i="1"/>
              <a:t>If you could give advice to today’s high school and college students, which subjects would you urge them to take more of?”  </a:t>
            </a:r>
            <a:br>
              <a:rPr lang="en-US" sz="2500" i="1"/>
            </a:br>
            <a:endParaRPr lang="en-US" sz="2500" i="1"/>
          </a:p>
          <a:p>
            <a:pPr eaLnBrk="1" hangingPunct="1">
              <a:lnSpc>
                <a:spcPct val="90000"/>
              </a:lnSpc>
            </a:pPr>
            <a:r>
              <a:rPr lang="en-US" sz="2600"/>
              <a:t>96% ranked English/Writing/Reading  subject area highest.</a:t>
            </a:r>
          </a:p>
          <a:p>
            <a:pPr eaLnBrk="1" hangingPunct="1">
              <a:lnSpc>
                <a:spcPct val="90000"/>
              </a:lnSpc>
            </a:pPr>
            <a:endParaRPr lang="en-US" sz="2600" b="1"/>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in your packet</a:t>
            </a:r>
            <a:endParaRPr lang="en-US" dirty="0"/>
          </a:p>
        </p:txBody>
      </p:sp>
      <p:sp>
        <p:nvSpPr>
          <p:cNvPr id="3" name="Content Placeholder 2"/>
          <p:cNvSpPr>
            <a:spLocks noGrp="1"/>
          </p:cNvSpPr>
          <p:nvPr>
            <p:ph sz="quarter" idx="1"/>
          </p:nvPr>
        </p:nvSpPr>
        <p:spPr>
          <a:xfrm>
            <a:off x="304800" y="1676400"/>
            <a:ext cx="8534400" cy="4724400"/>
          </a:xfrm>
          <a:solidFill>
            <a:srgbClr val="CCB400"/>
          </a:solidFill>
        </p:spPr>
        <p:txBody>
          <a:bodyPr/>
          <a:lstStyle/>
          <a:p>
            <a:r>
              <a:rPr lang="en-US" dirty="0" smtClean="0"/>
              <a:t>Month-by-month alignment of </a:t>
            </a:r>
            <a:r>
              <a:rPr lang="en-US" b="1" dirty="0" smtClean="0"/>
              <a:t>U.S. Literature with AP Literature and Composition (11</a:t>
            </a:r>
            <a:r>
              <a:rPr lang="en-US" b="1" baseline="30000" dirty="0" smtClean="0"/>
              <a:t>th</a:t>
            </a:r>
            <a:r>
              <a:rPr lang="en-US" b="1" dirty="0" smtClean="0"/>
              <a:t>)</a:t>
            </a:r>
          </a:p>
          <a:p>
            <a:r>
              <a:rPr lang="en-US" dirty="0" smtClean="0"/>
              <a:t>Detailed breakdown of focus for each section</a:t>
            </a:r>
          </a:p>
          <a:p>
            <a:r>
              <a:rPr lang="en-US" dirty="0" smtClean="0"/>
              <a:t>Sample integration tools</a:t>
            </a:r>
          </a:p>
          <a:p>
            <a:r>
              <a:rPr lang="en-US" dirty="0" smtClean="0"/>
              <a:t>Month-by-month alignment of </a:t>
            </a:r>
            <a:r>
              <a:rPr lang="en-US" b="1" dirty="0" smtClean="0"/>
              <a:t>Writing and Composition with </a:t>
            </a:r>
            <a:r>
              <a:rPr lang="en-US" b="1" dirty="0"/>
              <a:t>AP </a:t>
            </a:r>
            <a:r>
              <a:rPr lang="en-US" b="1" dirty="0" smtClean="0"/>
              <a:t>Language (12</a:t>
            </a:r>
            <a:r>
              <a:rPr lang="en-US" b="1" baseline="30000" dirty="0" smtClean="0"/>
              <a:t>th</a:t>
            </a:r>
            <a:r>
              <a:rPr lang="en-US" b="1" dirty="0" smtClean="0"/>
              <a:t>)</a:t>
            </a:r>
          </a:p>
          <a:p>
            <a:r>
              <a:rPr lang="en-US" dirty="0"/>
              <a:t>Detailed breakdown of focus for each section</a:t>
            </a:r>
          </a:p>
          <a:p>
            <a:r>
              <a:rPr lang="en-US" dirty="0"/>
              <a:t>Sample integration </a:t>
            </a:r>
            <a:r>
              <a:rPr lang="en-US" dirty="0" smtClean="0"/>
              <a:t>tools</a:t>
            </a:r>
          </a:p>
          <a:p>
            <a:r>
              <a:rPr lang="en-US" dirty="0" smtClean="0"/>
              <a:t>Questions:  Amy Crawford </a:t>
            </a:r>
            <a:r>
              <a:rPr lang="en-US" sz="2400" dirty="0" smtClean="0">
                <a:ln>
                  <a:solidFill>
                    <a:srgbClr val="000000"/>
                  </a:solidFill>
                </a:ln>
                <a:hlinkClick r:id="rId2"/>
              </a:rPr>
              <a:t>amycrawford</a:t>
            </a:r>
            <a:r>
              <a:rPr lang="en-US" sz="2400" dirty="0" smtClean="0">
                <a:ln>
                  <a:solidFill>
                    <a:srgbClr val="000000"/>
                  </a:solidFill>
                </a:ln>
                <a:hlinkClick r:id="rId2"/>
              </a:rPr>
              <a:t>@berkeley.net</a:t>
            </a:r>
            <a:r>
              <a:rPr lang="en-US" sz="2400" dirty="0" smtClean="0"/>
              <a:t>, </a:t>
            </a:r>
            <a:r>
              <a:rPr lang="en-US" sz="2400" smtClean="0"/>
              <a:t>Susannah Bell </a:t>
            </a:r>
            <a:r>
              <a:rPr lang="en-US" sz="2400" smtClean="0">
                <a:ln>
                  <a:solidFill>
                    <a:srgbClr val="000000"/>
                  </a:solidFill>
                </a:ln>
                <a:solidFill>
                  <a:srgbClr val="000000"/>
                </a:solidFill>
                <a:hlinkClick r:id="rId3"/>
              </a:rPr>
              <a:t>susannahbell@</a:t>
            </a:r>
            <a:r>
              <a:rPr lang="en-US" sz="2400" dirty="0" smtClean="0">
                <a:ln>
                  <a:solidFill>
                    <a:srgbClr val="000000"/>
                  </a:solidFill>
                </a:ln>
                <a:solidFill>
                  <a:srgbClr val="000000"/>
                </a:solidFill>
                <a:hlinkClick r:id="rId3"/>
              </a:rPr>
              <a:t>berkeley.net</a:t>
            </a:r>
            <a:endParaRPr lang="en-US" sz="2400" dirty="0" smtClean="0">
              <a:ln>
                <a:solidFill>
                  <a:srgbClr val="000000"/>
                </a:solidFill>
              </a:ln>
              <a:solidFill>
                <a:srgbClr val="000000"/>
              </a:solidFill>
            </a:endParaRPr>
          </a:p>
        </p:txBody>
      </p:sp>
    </p:spTree>
    <p:extLst>
      <p:ext uri="{BB962C8B-B14F-4D97-AF65-F5344CB8AC3E}">
        <p14:creationId xmlns:p14="http://schemas.microsoft.com/office/powerpoint/2010/main" val="17942615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What other academy teachers are saying</a:t>
            </a:r>
          </a:p>
        </p:txBody>
      </p:sp>
      <p:sp>
        <p:nvSpPr>
          <p:cNvPr id="58371" name="Content Placeholder 2"/>
          <p:cNvSpPr>
            <a:spLocks noGrp="1"/>
          </p:cNvSpPr>
          <p:nvPr>
            <p:ph sz="quarter" idx="1"/>
          </p:nvPr>
        </p:nvSpPr>
        <p:spPr>
          <a:xfrm>
            <a:off x="301625" y="1527175"/>
            <a:ext cx="8504238" cy="4572000"/>
          </a:xfrm>
        </p:spPr>
        <p:txBody>
          <a:bodyPr/>
          <a:lstStyle/>
          <a:p>
            <a:pPr>
              <a:buFont typeface="Wingdings 2" charset="2"/>
              <a:buNone/>
            </a:pPr>
            <a:r>
              <a:rPr lang="en-US" sz="2000" smtClean="0"/>
              <a:t>	</a:t>
            </a:r>
            <a:r>
              <a:rPr lang="en-US" sz="2200" smtClean="0"/>
              <a:t>“Teaching AP has given me exactly the foundation I needed to begin making my students as accomplished writers as they are thinkers.  This year, I’ve seen my seniors grow in leaps and bounds, especially in the areas of self-revision, concise articulation of ideas, and understanding the more arcane corners of grammar: semicolons, the active voice, etc.    The really nice thing, besides collaborating with awesome people, has been that I’m teaching AP in the augmentation model.  I don’t think I’d want to teach it any other way.  I’ve always been resistant to AP’s elitism and inequities, to the point that I’d rather not teach it.  Augmentation, though, has allowed me to take the quality curriculum that comes along with AP Language and give it to all of my students.  It’s downright subversive that way.”	</a:t>
            </a:r>
          </a:p>
          <a:p>
            <a:pPr>
              <a:buFont typeface="Wingdings 2" charset="2"/>
              <a:buNone/>
            </a:pPr>
            <a:r>
              <a:rPr lang="en-US" sz="2200" smtClean="0"/>
              <a:t>                     - John Becker, Arts &amp; Humanities Academy (AHA!)</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000">
                <a:latin typeface="Georgia" charset="0"/>
                <a:ea typeface="ＭＳ Ｐゴシック" charset="0"/>
                <a:cs typeface="ＭＳ Ｐゴシック" charset="0"/>
              </a:rPr>
              <a:t>Closing the Opportunity Gap</a:t>
            </a:r>
          </a:p>
        </p:txBody>
      </p:sp>
      <p:sp>
        <p:nvSpPr>
          <p:cNvPr id="36867" name="Content Placeholder 2"/>
          <p:cNvSpPr>
            <a:spLocks noGrp="1"/>
          </p:cNvSpPr>
          <p:nvPr>
            <p:ph sz="quarter" idx="1"/>
          </p:nvPr>
        </p:nvSpPr>
        <p:spPr>
          <a:xfrm>
            <a:off x="301625" y="1527175"/>
            <a:ext cx="8504238" cy="4572000"/>
          </a:xfrm>
        </p:spPr>
        <p:txBody>
          <a:bodyPr/>
          <a:lstStyle/>
          <a:p>
            <a:pPr>
              <a:buFont typeface="Wingdings 2" charset="0"/>
              <a:buNone/>
            </a:pPr>
            <a:r>
              <a:rPr lang="en-US" sz="3600" dirty="0" smtClean="0">
                <a:latin typeface="Georgia" charset="0"/>
                <a:ea typeface="ＭＳ Ｐゴシック" charset="0"/>
                <a:cs typeface="ＭＳ Ｐゴシック" charset="0"/>
              </a:rPr>
              <a:t>Building </a:t>
            </a:r>
            <a:r>
              <a:rPr lang="en-US" sz="3600" dirty="0">
                <a:latin typeface="Georgia" charset="0"/>
                <a:ea typeface="ＭＳ Ｐゴシック" charset="0"/>
                <a:cs typeface="ＭＳ Ｐゴシック" charset="0"/>
              </a:rPr>
              <a:t>a community of </a:t>
            </a:r>
            <a:r>
              <a:rPr lang="en-US" sz="3600" dirty="0" smtClean="0">
                <a:latin typeface="Georgia" charset="0"/>
                <a:ea typeface="ＭＳ Ｐゴシック" charset="0"/>
                <a:cs typeface="ＭＳ Ｐゴシック" charset="0"/>
              </a:rPr>
              <a:t>learners</a:t>
            </a:r>
            <a:endParaRPr lang="en-US" sz="3600" dirty="0">
              <a:latin typeface="Georgia" charset="0"/>
              <a:ea typeface="ＭＳ Ｐゴシック" charset="0"/>
              <a:cs typeface="ＭＳ Ｐゴシック" charset="0"/>
            </a:endParaRPr>
          </a:p>
          <a:p>
            <a:pPr>
              <a:buFont typeface="Wingdings 2" charset="0"/>
              <a:buNone/>
            </a:pPr>
            <a:endParaRPr lang="en-US" dirty="0">
              <a:latin typeface="Georgia" charset="0"/>
              <a:ea typeface="ＭＳ Ｐゴシック" charset="0"/>
              <a:cs typeface="ＭＳ Ｐゴシック" charset="0"/>
            </a:endParaRPr>
          </a:p>
        </p:txBody>
      </p:sp>
      <p:pic>
        <p:nvPicPr>
          <p:cNvPr id="2" name="Picture 1" descr="DSC_067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0851"/>
            <a:ext cx="8382000" cy="55671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eorgia" charset="0"/>
                <a:ea typeface="ＭＳ Ｐゴシック" charset="0"/>
                <a:cs typeface="ＭＳ Ｐゴシック" charset="0"/>
              </a:rPr>
              <a:t>Context: Berkeley High School</a:t>
            </a:r>
          </a:p>
        </p:txBody>
      </p:sp>
      <p:graphicFrame>
        <p:nvGraphicFramePr>
          <p:cNvPr id="4" name="Content Placeholder 3"/>
          <p:cNvGraphicFramePr>
            <a:graphicFrameLocks noGrp="1"/>
          </p:cNvGraphicFramePr>
          <p:nvPr>
            <p:ph sz="quarter" idx="1"/>
          </p:nvPr>
        </p:nvGraphicFramePr>
        <p:xfrm>
          <a:off x="301625" y="1527175"/>
          <a:ext cx="8504238" cy="5217794"/>
        </p:xfrm>
        <a:graphic>
          <a:graphicData uri="http://schemas.openxmlformats.org/drawingml/2006/table">
            <a:tbl>
              <a:tblPr/>
              <a:tblGrid>
                <a:gridCol w="4252913"/>
                <a:gridCol w="42513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eorgia" charset="0"/>
                          <a:ea typeface="ＭＳ Ｐゴシック" charset="0"/>
                          <a:cs typeface="Arial" charset="0"/>
                        </a:rPr>
                        <a:t>Academies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eorgia" charset="0"/>
                          <a:ea typeface="ＭＳ Ｐゴシック" charset="0"/>
                          <a:cs typeface="Arial" charset="0"/>
                        </a:rPr>
                        <a:t>Programs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Community Partnerships Academy (CPA)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Academic Choice (AC)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Approximately 1500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Arts and Humanities Academy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 (AHA)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Berkeley International High School (BIHS)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Approximately 800 students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Green Academy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(GA)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Communication Arts and Sciences (CAS)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charset="0"/>
                          <a:ea typeface="ＭＳ Ｐゴシック" charset="0"/>
                          <a:cs typeface="Arial" charset="0"/>
                        </a:rPr>
                        <a:t>Approximately 240 students per academy.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eorgia"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latin typeface="Georgia" charset="0"/>
                <a:ea typeface="ＭＳ Ｐゴシック" charset="0"/>
                <a:cs typeface="ＭＳ Ｐゴシック" charset="0"/>
              </a:rPr>
              <a:t>Academy Demographics at Berkeley High</a:t>
            </a:r>
            <a:endParaRPr lang="en-US" dirty="0">
              <a:latin typeface="Georgia" charset="0"/>
              <a:ea typeface="ＭＳ Ｐゴシック" charset="0"/>
              <a:cs typeface="ＭＳ Ｐゴシック" charset="0"/>
            </a:endParaRPr>
          </a:p>
        </p:txBody>
      </p:sp>
      <p:sp>
        <p:nvSpPr>
          <p:cNvPr id="35843" name="Rectangle 3"/>
          <p:cNvSpPr>
            <a:spLocks noGrp="1" noChangeArrowheads="1"/>
          </p:cNvSpPr>
          <p:nvPr>
            <p:ph type="body" idx="1"/>
          </p:nvPr>
        </p:nvSpPr>
        <p:spPr>
          <a:xfrm>
            <a:off x="228600" y="1752600"/>
            <a:ext cx="7772400" cy="4114800"/>
          </a:xfrm>
          <a:effectLst>
            <a:outerShdw dist="12699" dir="10200039" algn="ctr" rotWithShape="0">
              <a:schemeClr val="accent2">
                <a:alpha val="75000"/>
              </a:schemeClr>
            </a:outerShdw>
          </a:effectLst>
        </p:spPr>
        <p:txBody>
          <a:bodyPr/>
          <a:lstStyle/>
          <a:p>
            <a:r>
              <a:rPr lang="en-US" sz="2400" dirty="0" smtClean="0">
                <a:solidFill>
                  <a:srgbClr val="CD0918"/>
                </a:solidFill>
                <a:latin typeface="Georgia" charset="0"/>
                <a:ea typeface="ＭＳ Ｐゴシック" charset="0"/>
                <a:cs typeface="ＭＳ Ｐゴシック" charset="0"/>
              </a:rPr>
              <a:t>40% </a:t>
            </a:r>
            <a:r>
              <a:rPr lang="en-US" sz="2400" dirty="0">
                <a:solidFill>
                  <a:srgbClr val="CD0918"/>
                </a:solidFill>
                <a:latin typeface="Georgia" charset="0"/>
                <a:ea typeface="ＭＳ Ｐゴシック" charset="0"/>
                <a:cs typeface="ＭＳ Ｐゴシック" charset="0"/>
              </a:rPr>
              <a:t>African </a:t>
            </a:r>
            <a:endParaRPr lang="en-US" sz="2400" dirty="0" smtClean="0">
              <a:solidFill>
                <a:srgbClr val="CD0918"/>
              </a:solidFill>
              <a:latin typeface="Georgia" charset="0"/>
              <a:ea typeface="ＭＳ Ｐゴシック" charset="0"/>
              <a:cs typeface="ＭＳ Ｐゴシック" charset="0"/>
            </a:endParaRPr>
          </a:p>
          <a:p>
            <a:pPr marL="0" indent="0">
              <a:buNone/>
            </a:pPr>
            <a:r>
              <a:rPr lang="en-US" sz="2400" dirty="0">
                <a:solidFill>
                  <a:srgbClr val="CD0918"/>
                </a:solidFill>
                <a:latin typeface="Georgia" charset="0"/>
                <a:ea typeface="ＭＳ Ｐゴシック" charset="0"/>
                <a:cs typeface="ＭＳ Ｐゴシック" charset="0"/>
              </a:rPr>
              <a:t>	</a:t>
            </a:r>
            <a:r>
              <a:rPr lang="en-US" sz="2400" dirty="0" smtClean="0">
                <a:solidFill>
                  <a:srgbClr val="CD0918"/>
                </a:solidFill>
                <a:latin typeface="Georgia" charset="0"/>
                <a:ea typeface="ＭＳ Ｐゴシック" charset="0"/>
                <a:cs typeface="ＭＳ Ｐゴシック" charset="0"/>
              </a:rPr>
              <a:t>American</a:t>
            </a:r>
          </a:p>
          <a:p>
            <a:r>
              <a:rPr lang="en-US" sz="2400" dirty="0" smtClean="0">
                <a:solidFill>
                  <a:srgbClr val="CD0918"/>
                </a:solidFill>
                <a:latin typeface="Georgia" charset="0"/>
                <a:ea typeface="ＭＳ Ｐゴシック" charset="0"/>
                <a:cs typeface="ＭＳ Ｐゴシック" charset="0"/>
              </a:rPr>
              <a:t>30% </a:t>
            </a:r>
            <a:r>
              <a:rPr lang="en-US" sz="2400" dirty="0">
                <a:solidFill>
                  <a:srgbClr val="CD0918"/>
                </a:solidFill>
                <a:latin typeface="Georgia" charset="0"/>
                <a:ea typeface="ＭＳ Ｐゴシック" charset="0"/>
                <a:cs typeface="ＭＳ Ｐゴシック" charset="0"/>
              </a:rPr>
              <a:t>White</a:t>
            </a:r>
            <a:endParaRPr lang="en-US" sz="2400" dirty="0" smtClean="0">
              <a:solidFill>
                <a:srgbClr val="CD0918"/>
              </a:solidFill>
              <a:latin typeface="Georgia" charset="0"/>
              <a:ea typeface="ＭＳ Ｐゴシック" charset="0"/>
              <a:cs typeface="ＭＳ Ｐゴシック" charset="0"/>
            </a:endParaRPr>
          </a:p>
          <a:p>
            <a:r>
              <a:rPr lang="en-US" sz="2400" dirty="0" smtClean="0">
                <a:solidFill>
                  <a:srgbClr val="CD0918"/>
                </a:solidFill>
                <a:latin typeface="Georgia" charset="0"/>
                <a:ea typeface="ＭＳ Ｐゴシック" charset="0"/>
                <a:cs typeface="ＭＳ Ｐゴシック" charset="0"/>
              </a:rPr>
              <a:t>30% Other</a:t>
            </a:r>
          </a:p>
          <a:p>
            <a:pPr>
              <a:buNone/>
            </a:pPr>
            <a:r>
              <a:rPr lang="en-US" sz="2400" dirty="0" smtClean="0">
                <a:solidFill>
                  <a:srgbClr val="CD0918"/>
                </a:solidFill>
                <a:latin typeface="Georgia" charset="0"/>
                <a:ea typeface="ＭＳ Ｐゴシック" charset="0"/>
                <a:cs typeface="ＭＳ Ｐゴシック" charset="0"/>
              </a:rPr>
              <a:t>___________</a:t>
            </a:r>
          </a:p>
          <a:p>
            <a:r>
              <a:rPr lang="en-US" sz="2400" dirty="0" smtClean="0">
                <a:solidFill>
                  <a:srgbClr val="CD0918"/>
                </a:solidFill>
                <a:latin typeface="Georgia" charset="0"/>
                <a:ea typeface="ＭＳ Ｐゴシック" charset="0"/>
                <a:cs typeface="ＭＳ Ｐゴシック" charset="0"/>
              </a:rPr>
              <a:t>29% Latino</a:t>
            </a:r>
          </a:p>
          <a:p>
            <a:r>
              <a:rPr lang="en-US" sz="2400" dirty="0" smtClean="0">
                <a:solidFill>
                  <a:srgbClr val="CD0918"/>
                </a:solidFill>
                <a:latin typeface="Georgia" charset="0"/>
                <a:ea typeface="ＭＳ Ｐゴシック" charset="0"/>
                <a:cs typeface="ＭＳ Ｐゴシック" charset="0"/>
              </a:rPr>
              <a:t>7% EL</a:t>
            </a:r>
          </a:p>
          <a:p>
            <a:r>
              <a:rPr lang="en-US" sz="2400" dirty="0" smtClean="0">
                <a:solidFill>
                  <a:srgbClr val="CD0918"/>
                </a:solidFill>
                <a:latin typeface="Georgia" charset="0"/>
                <a:ea typeface="ＭＳ Ｐゴシック" charset="0"/>
                <a:cs typeface="ＭＳ Ｐゴシック" charset="0"/>
              </a:rPr>
              <a:t>12% Sped</a:t>
            </a:r>
          </a:p>
          <a:p>
            <a:r>
              <a:rPr lang="en-US" sz="2400" dirty="0" smtClean="0">
                <a:solidFill>
                  <a:srgbClr val="CD0918"/>
                </a:solidFill>
                <a:latin typeface="Georgia" charset="0"/>
                <a:ea typeface="ＭＳ Ｐゴシック" charset="0"/>
                <a:cs typeface="ＭＳ Ｐゴシック" charset="0"/>
              </a:rPr>
              <a:t>40% SED</a:t>
            </a:r>
            <a:endParaRPr lang="en-US" sz="2400" dirty="0">
              <a:latin typeface="Georgia" charset="0"/>
              <a:ea typeface="ＭＳ Ｐゴシック" charset="0"/>
              <a:cs typeface="ＭＳ Ｐゴシック" charset="0"/>
            </a:endParaRPr>
          </a:p>
        </p:txBody>
      </p:sp>
      <p:pic>
        <p:nvPicPr>
          <p:cNvPr id="5" name="Picture 4" descr="IMG_5805.JPG"/>
          <p:cNvPicPr>
            <a:picLocks noChangeAspect="1"/>
          </p:cNvPicPr>
          <p:nvPr/>
        </p:nvPicPr>
        <p:blipFill>
          <a:blip r:embed="rId3"/>
          <a:stretch>
            <a:fillRect/>
          </a:stretch>
        </p:blipFill>
        <p:spPr>
          <a:xfrm>
            <a:off x="3048000" y="1600200"/>
            <a:ext cx="5384800" cy="4038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1625" y="533400"/>
          <a:ext cx="8504238" cy="5434585"/>
        </p:xfrm>
        <a:graphic>
          <a:graphicData uri="http://schemas.openxmlformats.org/drawingml/2006/table">
            <a:tbl>
              <a:tblPr firstRow="1" bandRow="1">
                <a:tableStyleId>{5C22544A-7EE6-4342-B048-85BDC9FD1C3A}</a:tableStyleId>
              </a:tblPr>
              <a:tblGrid>
                <a:gridCol w="2834746"/>
                <a:gridCol w="2834746"/>
                <a:gridCol w="2834746"/>
              </a:tblGrid>
              <a:tr h="1225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AP-The Dilemma</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Benefits</a:t>
                      </a:r>
                    </a:p>
                    <a:p>
                      <a:endParaRPr lang="en-US" sz="2400" dirty="0"/>
                    </a:p>
                  </a:txBody>
                  <a:tcPr/>
                </a:tc>
                <a:tc>
                  <a:txBody>
                    <a:bodyPr/>
                    <a:lstStyle/>
                    <a:p>
                      <a:r>
                        <a:rPr lang="en-US" sz="2400" dirty="0" smtClean="0"/>
                        <a:t>The</a:t>
                      </a:r>
                      <a:r>
                        <a:rPr lang="en-US" sz="2400" baseline="0" dirty="0" smtClean="0"/>
                        <a:t> Solution:</a:t>
                      </a:r>
                    </a:p>
                    <a:p>
                      <a:r>
                        <a:rPr lang="en-US" sz="2400" baseline="0" dirty="0" smtClean="0"/>
                        <a:t>AP Augmentation Model</a:t>
                      </a:r>
                      <a:endParaRPr lang="en-US" sz="2400" dirty="0"/>
                    </a:p>
                  </a:txBody>
                  <a:tcPr/>
                </a:tc>
              </a:tr>
              <a:tr h="3880105">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Perception of elitism</a:t>
                      </a:r>
                    </a:p>
                    <a:p>
                      <a:pPr>
                        <a:buFont typeface="Arial"/>
                        <a:buChar char="•"/>
                      </a:pPr>
                      <a:r>
                        <a:rPr lang="en-US" sz="2400" dirty="0" smtClean="0"/>
                        <a:t>Perception of skill deficit</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Tracking</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Scheduling</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Funding</a:t>
                      </a:r>
                    </a:p>
                    <a:p>
                      <a:pPr>
                        <a:buNone/>
                      </a:pPr>
                      <a:endParaRPr lang="en-US" sz="2400" dirty="0" smtClean="0"/>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College Board accreditation/transcripts</a:t>
                      </a:r>
                    </a:p>
                    <a:p>
                      <a:pPr eaLnBrk="1" hangingPunct="1">
                        <a:buFont typeface="Arial"/>
                        <a:buChar char="•"/>
                      </a:pPr>
                      <a:r>
                        <a:rPr lang="en-US" sz="2400" dirty="0" smtClean="0"/>
                        <a:t>Equity</a:t>
                      </a:r>
                    </a:p>
                    <a:p>
                      <a:pPr eaLnBrk="1" hangingPunct="1">
                        <a:buFont typeface="Arial"/>
                        <a:buChar char="•"/>
                      </a:pPr>
                      <a:r>
                        <a:rPr lang="en-US" sz="2400" dirty="0" smtClean="0"/>
                        <a:t>College preparation</a:t>
                      </a:r>
                    </a:p>
                    <a:p>
                      <a:pPr eaLnBrk="1" hangingPunct="1">
                        <a:buFont typeface="Arial"/>
                        <a:buChar char="•"/>
                      </a:pPr>
                      <a:r>
                        <a:rPr lang="en-US" sz="2400" dirty="0" smtClean="0"/>
                        <a:t>High expectations</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Integrated with regular class (AP Students must take both) = no tracking</a:t>
                      </a:r>
                    </a:p>
                    <a:p>
                      <a:pPr eaLnBrk="1" hangingPunct="1">
                        <a:buFont typeface="Arial"/>
                        <a:buChar char="•"/>
                      </a:pPr>
                      <a:r>
                        <a:rPr lang="en-US" sz="2400" dirty="0" smtClean="0"/>
                        <a:t>Summer Reading</a:t>
                      </a:r>
                    </a:p>
                    <a:p>
                      <a:pPr eaLnBrk="1" hangingPunct="1">
                        <a:buFont typeface="Arial"/>
                        <a:buChar char="•"/>
                      </a:pPr>
                      <a:r>
                        <a:rPr lang="en-US" sz="2400" dirty="0" smtClean="0"/>
                        <a:t>Zero</a:t>
                      </a:r>
                      <a:r>
                        <a:rPr lang="en-US" sz="2400" baseline="0" dirty="0" smtClean="0"/>
                        <a:t> or seventh period T/</a:t>
                      </a:r>
                      <a:r>
                        <a:rPr lang="en-US" sz="2400" baseline="0" dirty="0" err="1" smtClean="0"/>
                        <a:t>Th</a:t>
                      </a:r>
                      <a:r>
                        <a:rPr lang="en-US" sz="2400" baseline="0" dirty="0" smtClean="0"/>
                        <a:t> or </a:t>
                      </a:r>
                    </a:p>
                    <a:p>
                      <a:pPr eaLnBrk="1" hangingPunct="1">
                        <a:buFont typeface="Arial"/>
                        <a:buNone/>
                      </a:pPr>
                      <a:r>
                        <a:rPr lang="en-US" sz="2400" baseline="0" dirty="0" smtClean="0"/>
                        <a:t>M/W</a:t>
                      </a:r>
                      <a:endParaRPr lang="en-US" sz="2400" dirty="0" smtClean="0"/>
                    </a:p>
                    <a:p>
                      <a:pPr eaLnBrk="1" hangingPunct="1">
                        <a:buFont typeface="Arial"/>
                        <a:buChar char="•"/>
                      </a:pPr>
                      <a:r>
                        <a:rPr lang="en-US" sz="2400" dirty="0" smtClean="0"/>
                        <a:t>Online Component</a:t>
                      </a: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Board Approved</a:t>
            </a:r>
            <a:endParaRPr lang="en-US" dirty="0"/>
          </a:p>
        </p:txBody>
      </p:sp>
      <p:sp>
        <p:nvSpPr>
          <p:cNvPr id="3" name="Content Placeholder 2"/>
          <p:cNvSpPr>
            <a:spLocks noGrp="1"/>
          </p:cNvSpPr>
          <p:nvPr>
            <p:ph sz="quarter" idx="1"/>
          </p:nvPr>
        </p:nvSpPr>
        <p:spPr>
          <a:xfrm>
            <a:off x="304800" y="1600200"/>
            <a:ext cx="8458200" cy="4800600"/>
          </a:xfrm>
        </p:spPr>
        <p:txBody>
          <a:bodyPr/>
          <a:lstStyle/>
          <a:p>
            <a:pPr lvl="0"/>
            <a:r>
              <a:rPr lang="en-US" sz="2800" dirty="0" smtClean="0">
                <a:solidFill>
                  <a:srgbClr val="000000"/>
                </a:solidFill>
                <a:latin typeface="Georgia" charset="0"/>
                <a:ea typeface="ＭＳ Ｐゴシック" charset="0"/>
                <a:cs typeface="Arial" charset="0"/>
              </a:rPr>
              <a:t>College </a:t>
            </a:r>
            <a:r>
              <a:rPr lang="en-US" sz="2800" dirty="0">
                <a:solidFill>
                  <a:srgbClr val="000000"/>
                </a:solidFill>
                <a:latin typeface="Georgia" charset="0"/>
                <a:ea typeface="ＭＳ Ｐゴシック" charset="0"/>
                <a:cs typeface="Arial" charset="0"/>
              </a:rPr>
              <a:t>Board approved combined curriculum:  </a:t>
            </a:r>
          </a:p>
          <a:p>
            <a:pPr marL="0" lvl="0" indent="0">
              <a:buNone/>
            </a:pPr>
            <a:r>
              <a:rPr lang="en-US" sz="2800" dirty="0">
                <a:solidFill>
                  <a:srgbClr val="000000"/>
                </a:solidFill>
                <a:latin typeface="Georgia" charset="0"/>
                <a:ea typeface="ＭＳ Ｐゴシック" charset="0"/>
                <a:cs typeface="Arial" charset="0"/>
              </a:rPr>
              <a:t>	</a:t>
            </a:r>
            <a:r>
              <a:rPr lang="en-US" sz="2800" b="1" dirty="0" smtClean="0">
                <a:solidFill>
                  <a:srgbClr val="000000"/>
                </a:solidFill>
                <a:latin typeface="Georgia" charset="0"/>
                <a:ea typeface="ＭＳ Ｐゴシック" charset="0"/>
                <a:cs typeface="Arial" charset="0"/>
              </a:rPr>
              <a:t>Regular </a:t>
            </a:r>
            <a:r>
              <a:rPr lang="en-US" sz="2800" b="1" dirty="0">
                <a:solidFill>
                  <a:srgbClr val="000000"/>
                </a:solidFill>
                <a:latin typeface="Georgia" charset="0"/>
                <a:ea typeface="ＭＳ Ｐゴシック" charset="0"/>
                <a:cs typeface="Arial" charset="0"/>
              </a:rPr>
              <a:t>English + Augmentation </a:t>
            </a:r>
            <a:endParaRPr lang="en-US" sz="2800" b="1" dirty="0" smtClean="0">
              <a:solidFill>
                <a:srgbClr val="000000"/>
              </a:solidFill>
              <a:latin typeface="Georgia" charset="0"/>
              <a:ea typeface="ＭＳ Ｐゴシック" charset="0"/>
              <a:cs typeface="Arial" charset="0"/>
            </a:endParaRPr>
          </a:p>
          <a:p>
            <a:r>
              <a:rPr lang="en-US" sz="2800" dirty="0" smtClean="0"/>
              <a:t>Junior Year – AP Literature, coincides with American Literature</a:t>
            </a:r>
          </a:p>
          <a:p>
            <a:r>
              <a:rPr lang="en-US" sz="2800" dirty="0" smtClean="0"/>
              <a:t>Senior Year – AP Language, coincides with Composition and Writing</a:t>
            </a:r>
          </a:p>
          <a:p>
            <a:r>
              <a:rPr lang="en-US" sz="2800" dirty="0" smtClean="0"/>
              <a:t>Themes and content between the regular English class and the augmentation are totally integrated</a:t>
            </a:r>
          </a:p>
          <a:p>
            <a:r>
              <a:rPr lang="en-US" sz="2800" dirty="0" smtClean="0"/>
              <a:t>Students in AP section do additional work on the same literature.</a:t>
            </a:r>
          </a:p>
          <a:p>
            <a:endParaRPr lang="en-US" dirty="0"/>
          </a:p>
        </p:txBody>
      </p:sp>
    </p:spTree>
    <p:extLst>
      <p:ext uri="{BB962C8B-B14F-4D97-AF65-F5344CB8AC3E}">
        <p14:creationId xmlns:p14="http://schemas.microsoft.com/office/powerpoint/2010/main" val="1208251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Augmentation:</a:t>
            </a:r>
            <a:br>
              <a:rPr lang="en-US" dirty="0" smtClean="0"/>
            </a:br>
            <a:r>
              <a:rPr lang="en-US" sz="2800" dirty="0" smtClean="0"/>
              <a:t>English Language &amp; Composition</a:t>
            </a:r>
            <a:endParaRPr lang="en-US" sz="2800" dirty="0"/>
          </a:p>
        </p:txBody>
      </p:sp>
      <p:sp>
        <p:nvSpPr>
          <p:cNvPr id="3" name="Content Placeholder 2"/>
          <p:cNvSpPr>
            <a:spLocks noGrp="1"/>
          </p:cNvSpPr>
          <p:nvPr>
            <p:ph sz="half" idx="1"/>
          </p:nvPr>
        </p:nvSpPr>
        <p:spPr/>
        <p:txBody>
          <a:bodyPr/>
          <a:lstStyle/>
          <a:p>
            <a:pPr marL="0" indent="0">
              <a:buNone/>
            </a:pPr>
            <a:r>
              <a:rPr lang="en-US" sz="2400" dirty="0" smtClean="0">
                <a:hlinkClick r:id="rId2"/>
              </a:rPr>
              <a:t>amycrawford@berkeley.net</a:t>
            </a:r>
            <a:endParaRPr lang="en-US" sz="2400" dirty="0" smtClean="0"/>
          </a:p>
          <a:p>
            <a:pPr marL="0" indent="0">
              <a:buNone/>
            </a:pPr>
            <a:endParaRPr lang="en-US" b="1" dirty="0" smtClean="0"/>
          </a:p>
          <a:p>
            <a:pPr marL="0" indent="0">
              <a:buNone/>
            </a:pPr>
            <a:r>
              <a:rPr lang="en-US" b="1" dirty="0" smtClean="0"/>
              <a:t>My Goal</a:t>
            </a:r>
            <a:r>
              <a:rPr lang="en-US" dirty="0" smtClean="0"/>
              <a:t>—To prepare students for college writing by developing</a:t>
            </a:r>
          </a:p>
          <a:p>
            <a:r>
              <a:rPr lang="en-US" dirty="0" smtClean="0"/>
              <a:t>critical thinking &amp; reading skills</a:t>
            </a:r>
          </a:p>
          <a:p>
            <a:r>
              <a:rPr lang="en-US" dirty="0" smtClean="0"/>
              <a:t>effective academic writing style</a:t>
            </a:r>
          </a:p>
          <a:p>
            <a:r>
              <a:rPr lang="en-US" dirty="0" smtClean="0"/>
              <a:t>writing speed &amp; efficiency</a:t>
            </a:r>
          </a:p>
          <a:p>
            <a:endParaRPr lang="en-US" dirty="0" smtClean="0"/>
          </a:p>
        </p:txBody>
      </p:sp>
      <p:pic>
        <p:nvPicPr>
          <p:cNvPr id="5" name="Content Placeholder 4" descr="IMG_4467.JPG"/>
          <p:cNvPicPr>
            <a:picLocks noGrp="1" noChangeAspect="1"/>
          </p:cNvPicPr>
          <p:nvPr>
            <p:ph sz="half" idx="2"/>
          </p:nvPr>
        </p:nvPicPr>
        <p:blipFill>
          <a:blip r:embed="rId3"/>
          <a:srcRect t="-27280" b="-27280"/>
          <a:stretch>
            <a:fillRect/>
          </a:stretch>
        </p:blipFill>
        <p:spPr/>
      </p:pic>
    </p:spTree>
    <p:extLst>
      <p:ext uri="{BB962C8B-B14F-4D97-AF65-F5344CB8AC3E}">
        <p14:creationId xmlns:p14="http://schemas.microsoft.com/office/powerpoint/2010/main" val="22424949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meetings</a:t>
            </a:r>
            <a:endParaRPr lang="en-US" dirty="0"/>
          </a:p>
        </p:txBody>
      </p:sp>
      <p:sp>
        <p:nvSpPr>
          <p:cNvPr id="3" name="Content Placeholder 2"/>
          <p:cNvSpPr>
            <a:spLocks noGrp="1"/>
          </p:cNvSpPr>
          <p:nvPr>
            <p:ph idx="1"/>
          </p:nvPr>
        </p:nvSpPr>
        <p:spPr/>
        <p:txBody>
          <a:bodyPr>
            <a:normAutofit/>
          </a:bodyPr>
          <a:lstStyle/>
          <a:p>
            <a:r>
              <a:rPr lang="en-US" dirty="0" smtClean="0"/>
              <a:t>Tuesday &amp; Wednesday, 3:35-4:35 </a:t>
            </a:r>
          </a:p>
          <a:p>
            <a:r>
              <a:rPr lang="en-US" dirty="0" smtClean="0"/>
              <a:t>Attendance is mandatory! </a:t>
            </a:r>
          </a:p>
          <a:p>
            <a:r>
              <a:rPr lang="en-US" dirty="0" smtClean="0"/>
              <a:t>Currently: </a:t>
            </a:r>
          </a:p>
          <a:p>
            <a:pPr lvl="1"/>
            <a:r>
              <a:rPr lang="en-US" dirty="0" smtClean="0"/>
              <a:t>Homework is to re-read &amp; annotate an essay in preparation for discussion plus write a rhetorical analysis essay on the essay we discussed during the last meeting</a:t>
            </a:r>
          </a:p>
          <a:p>
            <a:r>
              <a:rPr lang="en-US" dirty="0" smtClean="0"/>
              <a:t>After summer reading:</a:t>
            </a:r>
          </a:p>
          <a:p>
            <a:pPr lvl="1"/>
            <a:r>
              <a:rPr lang="en-US" dirty="0" smtClean="0"/>
              <a:t>One day reading &amp; discussing</a:t>
            </a:r>
          </a:p>
          <a:p>
            <a:pPr lvl="1"/>
            <a:r>
              <a:rPr lang="en-US" dirty="0" smtClean="0"/>
              <a:t>One day timed essay writing/multiple choice practice</a:t>
            </a:r>
            <a:endParaRPr lang="en-US" dirty="0"/>
          </a:p>
        </p:txBody>
      </p:sp>
    </p:spTree>
    <p:extLst>
      <p:ext uri="{BB962C8B-B14F-4D97-AF65-F5344CB8AC3E}">
        <p14:creationId xmlns:p14="http://schemas.microsoft.com/office/powerpoint/2010/main" val="24830038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10668</TotalTime>
  <Words>2525</Words>
  <Application>Microsoft Macintosh PowerPoint</Application>
  <PresentationFormat>On-screen Show (4:3)</PresentationFormat>
  <Paragraphs>282</Paragraphs>
  <Slides>34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Civic</vt:lpstr>
      <vt:lpstr>Excel.Chart.8</vt:lpstr>
      <vt:lpstr> Higher Expectations Equal  Increased Student Success: </vt:lpstr>
      <vt:lpstr>Survey</vt:lpstr>
      <vt:lpstr>The AP English Augmented and Infused Curriculum Approach</vt:lpstr>
      <vt:lpstr>Context: Berkeley High School</vt:lpstr>
      <vt:lpstr>Academy Demographics at Berkeley High</vt:lpstr>
      <vt:lpstr>PowerPoint Presentation</vt:lpstr>
      <vt:lpstr>College Board Approved</vt:lpstr>
      <vt:lpstr>AP Augmentation: English Language &amp; Composition</vt:lpstr>
      <vt:lpstr>Class meetings</vt:lpstr>
      <vt:lpstr>Class meetings</vt:lpstr>
      <vt:lpstr>The AP Exam</vt:lpstr>
      <vt:lpstr>Funding</vt:lpstr>
      <vt:lpstr>Funding Sources</vt:lpstr>
      <vt:lpstr>Skill Development in 9th and 10th grade plus strong recruitment</vt:lpstr>
      <vt:lpstr>Who Benefits? - EVERYONE</vt:lpstr>
      <vt:lpstr>Academy vs. Large School Demographics</vt:lpstr>
      <vt:lpstr>AP Demographics at Berkeley High School</vt:lpstr>
      <vt:lpstr>AP Supports ALL Students</vt:lpstr>
      <vt:lpstr>Differentiation</vt:lpstr>
      <vt:lpstr>Testimonials</vt:lpstr>
      <vt:lpstr>Testimonials, contd.</vt:lpstr>
      <vt:lpstr>Transfer of Skills</vt:lpstr>
      <vt:lpstr>A 2 = better college performance</vt:lpstr>
      <vt:lpstr>Skill Development – College Preparation</vt:lpstr>
      <vt:lpstr>AP Infusion improves the skill levels  of all students</vt:lpstr>
      <vt:lpstr>Test Scores 2009-2011</vt:lpstr>
      <vt:lpstr>PowerPoint Presentation</vt:lpstr>
      <vt:lpstr>2009 Interviews, Continued</vt:lpstr>
      <vt:lpstr>AP is increasing the number of students we send to 4 year higher education.</vt:lpstr>
      <vt:lpstr>Ripples throughout the Academy</vt:lpstr>
      <vt:lpstr>Career Preparation</vt:lpstr>
      <vt:lpstr>Materials in your packet</vt:lpstr>
      <vt:lpstr>What other academy teachers are saying</vt:lpstr>
      <vt:lpstr>Closing the Opportunity Gap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Expectations Equal Increased Student Success:</dc:title>
  <dc:creator>Susannah Bell</dc:creator>
  <cp:lastModifiedBy>AE Crawford</cp:lastModifiedBy>
  <cp:revision>164</cp:revision>
  <cp:lastPrinted>2013-03-07T18:51:06Z</cp:lastPrinted>
  <dcterms:created xsi:type="dcterms:W3CDTF">2013-03-05T17:32:27Z</dcterms:created>
  <dcterms:modified xsi:type="dcterms:W3CDTF">2013-03-07T22:26:21Z</dcterms:modified>
</cp:coreProperties>
</file>